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7" r:id="rId5"/>
    <p:sldId id="276" r:id="rId6"/>
    <p:sldId id="278" r:id="rId7"/>
    <p:sldId id="279" r:id="rId8"/>
    <p:sldId id="280" r:id="rId9"/>
    <p:sldId id="269" r:id="rId10"/>
    <p:sldId id="275" r:id="rId11"/>
    <p:sldId id="258" r:id="rId12"/>
    <p:sldId id="259" r:id="rId13"/>
    <p:sldId id="260" r:id="rId14"/>
    <p:sldId id="262" r:id="rId15"/>
    <p:sldId id="261" r:id="rId16"/>
    <p:sldId id="263" r:id="rId17"/>
    <p:sldId id="264" r:id="rId18"/>
    <p:sldId id="281" r:id="rId19"/>
    <p:sldId id="265" r:id="rId20"/>
    <p:sldId id="271" r:id="rId21"/>
    <p:sldId id="272" r:id="rId22"/>
    <p:sldId id="273" r:id="rId23"/>
    <p:sldId id="274" r:id="rId2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19" autoAdjust="0"/>
    <p:restoredTop sz="94660"/>
  </p:normalViewPr>
  <p:slideViewPr>
    <p:cSldViewPr>
      <p:cViewPr varScale="1">
        <p:scale>
          <a:sx n="67" d="100"/>
          <a:sy n="67" d="100"/>
        </p:scale>
        <p:origin x="668" y="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03/08/2023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302334-7E8B-4320-A1E2-4B05AC15A670}" type="datetimeFigureOut">
              <a:rPr lang="fr-FR" smtClean="0"/>
              <a:pPr/>
              <a:t>03/08/2023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8582E2-60D7-40E7-AECB-CED9E7320F8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archaeology.utoronto.ca/g.r.a.p.e.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fr.wikipedia.org/wiki/Mus%C3%A9e_arch%C3%A9ologique_de_Sousse"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s://www.vinsalsace.com/gouts-et-couleurs/cepages/frais-et-secs/sylvaner-dalsace/" TargetMode="External"/><Relationship Id="rId13" Type="http://schemas.openxmlformats.org/officeDocument/2006/relationships/image" Target="../media/image34.jpeg"/><Relationship Id="rId3" Type="http://schemas.openxmlformats.org/officeDocument/2006/relationships/image" Target="../media/image1.png"/><Relationship Id="rId7" Type="http://schemas.openxmlformats.org/officeDocument/2006/relationships/hyperlink" Target="https://www.vinsalsace.com/gouts-et-couleurs/cepages/frais-et-secs/riesling-dalsace/" TargetMode="External"/><Relationship Id="rId12" Type="http://schemas.openxmlformats.org/officeDocument/2006/relationships/image" Target="../media/image33.jpe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hyperlink" Target="https://www.vinsalsace.com/gouts-et-couleurs/cepages/frais-et-secs/pinot-blanc-dalsace/" TargetMode="External"/><Relationship Id="rId11" Type="http://schemas.openxmlformats.org/officeDocument/2006/relationships/hyperlink" Target="https://www.vinsalsace.com/gouts-et-couleurs/cepages/puissants-et-intenses/gewurtzraminer-dalsace/" TargetMode="External"/><Relationship Id="rId5" Type="http://schemas.openxmlformats.org/officeDocument/2006/relationships/hyperlink" Target="https://www.vinsalsace.com/gouts-et-couleurs/cepages/frais-et-secs/muscat-dalsace/" TargetMode="External"/><Relationship Id="rId10" Type="http://schemas.openxmlformats.org/officeDocument/2006/relationships/hyperlink" Target="https://www.vinsalsace.com/gouts-et-couleurs/cepages/puissants-et-intenses/pinot-gris-dalsace/" TargetMode="External"/><Relationship Id="rId4" Type="http://schemas.openxmlformats.org/officeDocument/2006/relationships/hyperlink" Target="https://www.vinsalsace.com/gouts-et-couleurs/cepages/grand-effervescent/cremant-dalsace/" TargetMode="External"/><Relationship Id="rId9" Type="http://schemas.openxmlformats.org/officeDocument/2006/relationships/hyperlink" Target="https://www.vinsalsace.com/gouts-et-couleurs/cepages/legers-ou-corses/pinot-noir-dalsace-rouge/" TargetMode="External"/><Relationship Id="rId1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35978" y="152637"/>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449" name="Sous-titre 448"/>
          <p:cNvSpPr>
            <a:spLocks noGrp="1"/>
          </p:cNvSpPr>
          <p:nvPr>
            <p:ph type="subTitle" idx="1"/>
          </p:nvPr>
        </p:nvSpPr>
        <p:spPr>
          <a:xfrm>
            <a:off x="25062" y="1097360"/>
            <a:ext cx="9011434" cy="5760640"/>
          </a:xfrm>
        </p:spPr>
        <p:txBody>
          <a:bodyPr>
            <a:normAutofit/>
          </a:bodyPr>
          <a:lstStyle/>
          <a:p>
            <a:pPr algn="l"/>
            <a:r>
              <a:rPr lang="fr-FR" sz="1600" b="1" i="1" dirty="0">
                <a:solidFill>
                  <a:srgbClr val="444444"/>
                </a:solidFill>
                <a:effectLst/>
                <a:latin typeface="Tahoma" panose="020B0604030504040204" pitchFamily="34" charset="0"/>
                <a:ea typeface="Tahoma" panose="020B0604030504040204" pitchFamily="34" charset="0"/>
                <a:cs typeface="Tahoma" panose="020B0604030504040204" pitchFamily="34" charset="0"/>
              </a:rPr>
              <a:t>Les premières traces de la vigne (Vitis) remontent longtemps avant l'ère gallo-romaine. Ce qui ne veut pas dire que la viticulture existait.</a:t>
            </a:r>
          </a:p>
          <a:p>
            <a:pPr marL="285750" indent="-285750" algn="l">
              <a:buFont typeface="Arial" panose="020B0604020202020204" pitchFamily="34" charset="0"/>
              <a:buChar char="•"/>
            </a:pPr>
            <a:endParaRPr lang="fr-FR" sz="1600" b="0" i="0" dirty="0">
              <a:solidFill>
                <a:srgbClr val="444444"/>
              </a:solidFill>
              <a:effectLst/>
              <a:latin typeface="Tahoma" panose="020B0604030504040204" pitchFamily="34" charset="0"/>
              <a:ea typeface="Tahoma" panose="020B0604030504040204" pitchFamily="34" charset="0"/>
              <a:cs typeface="Tahoma" panose="020B0604030504040204" pitchFamily="34" charset="0"/>
            </a:endParaRPr>
          </a:p>
          <a:p>
            <a:pPr marL="285750" indent="-285750" algn="l">
              <a:buFont typeface="Arial" panose="020B0604020202020204" pitchFamily="34" charset="0"/>
              <a:buChar char="•"/>
            </a:pPr>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De tous temps le vin a eu cette fonction de </a:t>
            </a:r>
            <a:r>
              <a:rPr lang="fr-BE" sz="1600" u="sng" dirty="0">
                <a:solidFill>
                  <a:srgbClr val="272727"/>
                </a:solidFill>
                <a:effectLst/>
                <a:latin typeface="Tahoma" panose="020B0604030504040204" pitchFamily="34" charset="0"/>
                <a:ea typeface="Tahoma" panose="020B0604030504040204" pitchFamily="34" charset="0"/>
                <a:cs typeface="Tahoma" panose="020B0604030504040204" pitchFamily="34" charset="0"/>
              </a:rPr>
              <a:t>lien social</a:t>
            </a:r>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a:t>
            </a: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a:t>
            </a:r>
            <a:r>
              <a:rPr lang="fr-BE" sz="1600" b="1" dirty="0">
                <a:solidFill>
                  <a:srgbClr val="272727"/>
                </a:solidFill>
                <a:latin typeface="Tahoma" panose="020B0604030504040204" pitchFamily="34" charset="0"/>
                <a:ea typeface="Tahoma" panose="020B0604030504040204" pitchFamily="34" charset="0"/>
                <a:cs typeface="Tahoma" panose="020B0604030504040204" pitchFamily="34" charset="0"/>
              </a:rPr>
              <a:t> Il y a 8000 ans, les hommes produisaient, stockaient, consommaient et échangeaient déjà du vin dans les régions montagneuses du Proche-Orien</a:t>
            </a:r>
            <a:r>
              <a:rPr lang="fr-BE" sz="1600" dirty="0">
                <a:solidFill>
                  <a:srgbClr val="272727"/>
                </a:solidFill>
                <a:latin typeface="Tahoma" panose="020B0604030504040204" pitchFamily="34" charset="0"/>
                <a:ea typeface="Tahoma" panose="020B0604030504040204" pitchFamily="34" charset="0"/>
                <a:cs typeface="Tahoma" panose="020B0604030504040204" pitchFamily="34" charset="0"/>
              </a:rPr>
              <a:t>t</a:t>
            </a: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Cela se passait quelque part entre le Taurus, en Turquie orientale actuelle, le </a:t>
            </a:r>
            <a:r>
              <a:rPr lang="fr-BE" sz="1600" dirty="0" err="1">
                <a:solidFill>
                  <a:srgbClr val="272727"/>
                </a:solidFill>
                <a:effectLst/>
                <a:latin typeface="Tahoma" panose="020B0604030504040204" pitchFamily="34" charset="0"/>
                <a:ea typeface="Tahoma" panose="020B0604030504040204" pitchFamily="34" charset="0"/>
                <a:cs typeface="Tahoma" panose="020B0604030504040204" pitchFamily="34" charset="0"/>
              </a:rPr>
              <a:t>Causase</a:t>
            </a:r>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 méridional et les monts Zagros, au nord-ouest de L’Iran.</a:t>
            </a: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endParaRPr lang="fr-FR" sz="16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Image 1">
            <a:extLst>
              <a:ext uri="{FF2B5EF4-FFF2-40B4-BE49-F238E27FC236}">
                <a16:creationId xmlns:a16="http://schemas.microsoft.com/office/drawing/2014/main" id="{689DCB84-AD30-3FD0-3856-BA4D648F4CA4}"/>
              </a:ext>
            </a:extLst>
          </p:cNvPr>
          <p:cNvPicPr>
            <a:picLocks noChangeAspect="1"/>
          </p:cNvPicPr>
          <p:nvPr/>
        </p:nvPicPr>
        <p:blipFill>
          <a:blip r:embed="rId2"/>
          <a:stretch>
            <a:fillRect/>
          </a:stretch>
        </p:blipFill>
        <p:spPr>
          <a:xfrm>
            <a:off x="7254547" y="6341251"/>
            <a:ext cx="1871634" cy="542591"/>
          </a:xfrm>
          <a:prstGeom prst="rect">
            <a:avLst/>
          </a:prstGeom>
        </p:spPr>
      </p:pic>
      <p:sp>
        <p:nvSpPr>
          <p:cNvPr id="3" name="ZoneTexte 2">
            <a:extLst>
              <a:ext uri="{FF2B5EF4-FFF2-40B4-BE49-F238E27FC236}">
                <a16:creationId xmlns:a16="http://schemas.microsoft.com/office/drawing/2014/main" id="{CD42C8DE-31B8-3302-B738-BA25CBA864E7}"/>
              </a:ext>
            </a:extLst>
          </p:cNvPr>
          <p:cNvSpPr txBox="1"/>
          <p:nvPr/>
        </p:nvSpPr>
        <p:spPr>
          <a:xfrm>
            <a:off x="25061" y="677888"/>
            <a:ext cx="9011434" cy="461665"/>
          </a:xfrm>
          <a:prstGeom prst="rect">
            <a:avLst/>
          </a:prstGeom>
          <a:noFill/>
        </p:spPr>
        <p:txBody>
          <a:bodyPr wrap="square">
            <a:spAutoFit/>
          </a:bodyPr>
          <a:lstStyle/>
          <a:p>
            <a:pPr algn="ctr"/>
            <a:r>
              <a:rPr lang="fr-FR" sz="2400" b="1" dirty="0">
                <a:latin typeface="Tahoma" panose="020B0604030504040204" pitchFamily="34" charset="0"/>
                <a:ea typeface="Tahoma" panose="020B0604030504040204" pitchFamily="34" charset="0"/>
                <a:cs typeface="Tahoma" panose="020B0604030504040204" pitchFamily="34" charset="0"/>
              </a:rPr>
              <a:t>L’histoire du vin</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1028" name="Picture 4" descr="Photo">
            <a:extLst>
              <a:ext uri="{FF2B5EF4-FFF2-40B4-BE49-F238E27FC236}">
                <a16:creationId xmlns:a16="http://schemas.microsoft.com/office/drawing/2014/main" id="{7EFE1A0F-9ECD-4509-16D2-7CB0F88C8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5" y="3389813"/>
            <a:ext cx="4882825" cy="3204355"/>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920379D2-6B07-35D1-C744-304D985DC236}"/>
              </a:ext>
            </a:extLst>
          </p:cNvPr>
          <p:cNvSpPr txBox="1"/>
          <p:nvPr/>
        </p:nvSpPr>
        <p:spPr>
          <a:xfrm>
            <a:off x="3995936" y="3403158"/>
            <a:ext cx="5148064" cy="2954655"/>
          </a:xfrm>
          <a:prstGeom prst="rect">
            <a:avLst/>
          </a:prstGeom>
          <a:noFill/>
        </p:spPr>
        <p:txBody>
          <a:bodyPr wrap="square">
            <a:spAutoFit/>
          </a:bodyPr>
          <a:lstStyle/>
          <a:p>
            <a:r>
              <a:rPr lang="fr-FR" sz="1400" b="1"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Première preuve de domestication de la vigne</a:t>
            </a:r>
          </a:p>
          <a:p>
            <a:r>
              <a:rPr lang="fr-FR" sz="1400" i="1" dirty="0">
                <a:solidFill>
                  <a:srgbClr val="000000"/>
                </a:solidFill>
                <a:latin typeface="Tahoma" panose="020B0604030504040204" pitchFamily="34" charset="0"/>
                <a:ea typeface="Tahoma" panose="020B0604030504040204" pitchFamily="34" charset="0"/>
                <a:cs typeface="Tahoma" panose="020B0604030504040204" pitchFamily="34" charset="0"/>
              </a:rPr>
              <a:t>Des</a:t>
            </a:r>
            <a:r>
              <a:rPr lang="fr-FR" sz="14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fouilles se sont concentrées sur deux sites riches en poteries du début du néolithique datant de 8100 à 6600 ans, </a:t>
            </a:r>
            <a:r>
              <a:rPr lang="fr-FR" sz="1400" b="0" i="1" dirty="0" err="1">
                <a:effectLst/>
                <a:latin typeface="Tahoma" panose="020B0604030504040204" pitchFamily="34" charset="0"/>
                <a:ea typeface="Tahoma" panose="020B0604030504040204" pitchFamily="34" charset="0"/>
                <a:cs typeface="Tahoma" panose="020B0604030504040204" pitchFamily="34" charset="0"/>
                <a:hlinkClick r:id="rId4" tooltip="Nouvelle fenêtre"/>
              </a:rPr>
              <a:t>Gadachrili</a:t>
            </a:r>
            <a:r>
              <a:rPr lang="fr-FR" sz="1400" b="0" i="1" dirty="0">
                <a:effectLst/>
                <a:latin typeface="Tahoma" panose="020B0604030504040204" pitchFamily="34" charset="0"/>
                <a:ea typeface="Tahoma" panose="020B0604030504040204" pitchFamily="34" charset="0"/>
                <a:cs typeface="Tahoma" panose="020B0604030504040204" pitchFamily="34" charset="0"/>
                <a:hlinkClick r:id="rId4" tooltip="Nouvelle fenêtre"/>
              </a:rPr>
              <a:t> Gora et </a:t>
            </a:r>
            <a:r>
              <a:rPr lang="fr-FR" sz="1400" b="0" i="1" dirty="0" err="1">
                <a:effectLst/>
                <a:latin typeface="Tahoma" panose="020B0604030504040204" pitchFamily="34" charset="0"/>
                <a:ea typeface="Tahoma" panose="020B0604030504040204" pitchFamily="34" charset="0"/>
                <a:cs typeface="Tahoma" panose="020B0604030504040204" pitchFamily="34" charset="0"/>
                <a:hlinkClick r:id="rId4" tooltip="Nouvelle fenêtre"/>
              </a:rPr>
              <a:t>Shulaveris</a:t>
            </a:r>
            <a:r>
              <a:rPr lang="fr-FR" sz="1400" b="0" i="1" dirty="0">
                <a:effectLst/>
                <a:latin typeface="Tahoma" panose="020B0604030504040204" pitchFamily="34" charset="0"/>
                <a:ea typeface="Tahoma" panose="020B0604030504040204" pitchFamily="34" charset="0"/>
                <a:cs typeface="Tahoma" panose="020B0604030504040204" pitchFamily="34" charset="0"/>
                <a:hlinkClick r:id="rId4" tooltip="Nouvelle fenêtre"/>
              </a:rPr>
              <a:t> Gora</a:t>
            </a:r>
            <a:r>
              <a:rPr lang="fr-FR" sz="14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situés à une cinquantaine de kilomètres de Tbilissi. </a:t>
            </a:r>
            <a:r>
              <a:rPr lang="fr-FR" sz="1400" b="0" i="1" dirty="0">
                <a:solidFill>
                  <a:srgbClr val="C00000"/>
                </a:solidFill>
                <a:effectLst/>
                <a:latin typeface="Tahoma" panose="020B0604030504040204" pitchFamily="34" charset="0"/>
                <a:ea typeface="Tahoma" panose="020B0604030504040204" pitchFamily="34" charset="0"/>
                <a:cs typeface="Tahoma" panose="020B0604030504040204" pitchFamily="34" charset="0"/>
              </a:rPr>
              <a:t>Pour se situer, les civilisations européennes, à cette époque, en sont encore à l'âge de pierre.</a:t>
            </a:r>
          </a:p>
          <a:p>
            <a:r>
              <a:rPr lang="fr-FR" sz="1400" b="0" i="1" dirty="0">
                <a:effectLst/>
                <a:latin typeface="Tahoma" panose="020B0604030504040204" pitchFamily="34" charset="0"/>
                <a:ea typeface="Tahoma" panose="020B0604030504040204" pitchFamily="34" charset="0"/>
                <a:cs typeface="Tahoma" panose="020B0604030504040204" pitchFamily="34" charset="0"/>
              </a:rPr>
              <a:t>L'analyse de résidus retrouvés dans huit jarres vieilles de plusieurs millénaires a révélé la présence d'acide tartrique, signature chimique du raisin et du vin. Trois autres acides --malique, succinique et citrique, liés à la viticulture-- ont également été détectés.</a:t>
            </a:r>
            <a:endParaRPr lang="fr-FR" sz="1400" b="1" i="1" dirty="0">
              <a:effectLst/>
              <a:latin typeface="Tahoma" panose="020B0604030504040204" pitchFamily="34" charset="0"/>
              <a:ea typeface="Tahoma" panose="020B0604030504040204" pitchFamily="34" charset="0"/>
              <a:cs typeface="Tahoma" panose="020B0604030504040204" pitchFamily="34" charset="0"/>
            </a:endParaRPr>
          </a:p>
          <a:p>
            <a:endParaRPr lang="fr-BE" dirty="0"/>
          </a:p>
        </p:txBody>
      </p:sp>
    </p:spTree>
    <p:extLst>
      <p:ext uri="{BB962C8B-B14F-4D97-AF65-F5344CB8AC3E}">
        <p14:creationId xmlns:p14="http://schemas.microsoft.com/office/powerpoint/2010/main" val="392653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500"/>
                                        <p:tgtEl>
                                          <p:spTgt spid="8">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fade">
                                      <p:cBhvr>
                                        <p:cTn id="22" dur="1000"/>
                                        <p:tgtEl>
                                          <p:spTgt spid="1028"/>
                                        </p:tgtEl>
                                      </p:cBhvr>
                                    </p:animEffect>
                                    <p:anim calcmode="lin" valueType="num">
                                      <p:cBhvr>
                                        <p:cTn id="23" dur="1000" fill="hold"/>
                                        <p:tgtEl>
                                          <p:spTgt spid="1028"/>
                                        </p:tgtEl>
                                        <p:attrNameLst>
                                          <p:attrName>ppt_x</p:attrName>
                                        </p:attrNameLst>
                                      </p:cBhvr>
                                      <p:tavLst>
                                        <p:tav tm="0">
                                          <p:val>
                                            <p:strVal val="#ppt_x"/>
                                          </p:val>
                                        </p:tav>
                                        <p:tav tm="100000">
                                          <p:val>
                                            <p:strVal val="#ppt_x"/>
                                          </p:val>
                                        </p:tav>
                                      </p:tavLst>
                                    </p:anim>
                                    <p:anim calcmode="lin" valueType="num">
                                      <p:cBhvr>
                                        <p:cTn id="24"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35978" y="152637"/>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449" name="Sous-titre 448"/>
          <p:cNvSpPr>
            <a:spLocks noGrp="1"/>
          </p:cNvSpPr>
          <p:nvPr>
            <p:ph type="subTitle" idx="1"/>
          </p:nvPr>
        </p:nvSpPr>
        <p:spPr>
          <a:xfrm>
            <a:off x="25062" y="1097360"/>
            <a:ext cx="9011434" cy="5760640"/>
          </a:xfrm>
        </p:spPr>
        <p:txBody>
          <a:bodyPr>
            <a:normAutofit/>
          </a:bodyPr>
          <a:lstStyle/>
          <a:p>
            <a:pPr algn="l"/>
            <a:r>
              <a:rPr lang="fr-BE" sz="1600" b="1" dirty="0">
                <a:solidFill>
                  <a:srgbClr val="272727"/>
                </a:solidFill>
                <a:effectLst/>
                <a:latin typeface="Tahoma" panose="020B0604030504040204" pitchFamily="34" charset="0"/>
                <a:ea typeface="Tahoma" panose="020B0604030504040204" pitchFamily="34" charset="0"/>
                <a:cs typeface="Tahoma" panose="020B0604030504040204" pitchFamily="34" charset="0"/>
              </a:rPr>
              <a:t>Puis la vigne cultivée a progressé vers le sud pour atteindre la vallée jordanienne vers -4000, l’Egypte et la Mésopotamie vers -3000 et la Grèce vers -2500.</a:t>
            </a:r>
            <a:br>
              <a:rPr lang="fr-BE" sz="1600" b="1"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r>
              <a:rPr lang="fr-BE" sz="1400" dirty="0">
                <a:solidFill>
                  <a:srgbClr val="272727"/>
                </a:solidFill>
                <a:effectLst/>
                <a:latin typeface="Tahoma" panose="020B0604030504040204" pitchFamily="34" charset="0"/>
                <a:ea typeface="Tahoma" panose="020B0604030504040204" pitchFamily="34" charset="0"/>
                <a:cs typeface="Tahoma" panose="020B0604030504040204" pitchFamily="34" charset="0"/>
              </a:rPr>
              <a:t>Dès -3300 des fresques funéraires égyptiennes révèlent déjà des opérations de vinification.</a:t>
            </a:r>
            <a:endParaRPr lang="fr-BE" sz="1400" dirty="0">
              <a:solidFill>
                <a:srgbClr val="272727"/>
              </a:solidFill>
              <a:latin typeface="Tahoma" panose="020B0604030504040204" pitchFamily="34" charset="0"/>
              <a:ea typeface="Tahoma" panose="020B0604030504040204" pitchFamily="34" charset="0"/>
              <a:cs typeface="Tahoma" panose="020B0604030504040204" pitchFamily="34" charset="0"/>
            </a:endParaRPr>
          </a:p>
          <a:p>
            <a:pPr algn="l"/>
            <a:endPar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endParaRPr>
          </a:p>
          <a:p>
            <a:pPr algn="l"/>
            <a:endParaRPr lang="fr-BE" sz="1600" dirty="0">
              <a:solidFill>
                <a:srgbClr val="272727"/>
              </a:solidFill>
              <a:latin typeface="Tahoma" panose="020B0604030504040204" pitchFamily="34" charset="0"/>
              <a:ea typeface="Tahoma" panose="020B0604030504040204" pitchFamily="34" charset="0"/>
              <a:cs typeface="Tahoma" panose="020B0604030504040204" pitchFamily="34" charset="0"/>
            </a:endParaRPr>
          </a:p>
          <a:p>
            <a:pPr algn="l"/>
            <a:endPar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endParaRPr>
          </a:p>
          <a:p>
            <a:pPr algn="l"/>
            <a:endParaRPr lang="fr-BE" sz="1600" dirty="0">
              <a:solidFill>
                <a:srgbClr val="272727"/>
              </a:solidFill>
              <a:latin typeface="Tahoma" panose="020B0604030504040204" pitchFamily="34" charset="0"/>
              <a:ea typeface="Tahoma" panose="020B0604030504040204" pitchFamily="34" charset="0"/>
              <a:cs typeface="Tahoma" panose="020B0604030504040204" pitchFamily="34" charset="0"/>
            </a:endParaRPr>
          </a:p>
          <a:p>
            <a:pPr algn="l"/>
            <a:endPar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endParaRPr>
          </a:p>
          <a:p>
            <a:pPr algn="l"/>
            <a:endParaRPr lang="fr-BE" sz="1600" dirty="0">
              <a:solidFill>
                <a:srgbClr val="272727"/>
              </a:solidFill>
              <a:latin typeface="Tahoma" panose="020B0604030504040204" pitchFamily="34" charset="0"/>
              <a:ea typeface="Tahoma" panose="020B0604030504040204" pitchFamily="34" charset="0"/>
              <a:cs typeface="Tahoma" panose="020B0604030504040204" pitchFamily="34" charset="0"/>
            </a:endParaRPr>
          </a:p>
          <a:p>
            <a:pPr algn="l"/>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r>
              <a:rPr lang="fr-BE" sz="1600" b="1" dirty="0">
                <a:solidFill>
                  <a:srgbClr val="272727"/>
                </a:solidFill>
                <a:effectLst/>
                <a:latin typeface="Tahoma" panose="020B0604030504040204" pitchFamily="34" charset="0"/>
                <a:ea typeface="Tahoma" panose="020B0604030504040204" pitchFamily="34" charset="0"/>
                <a:cs typeface="Tahoma" panose="020B0604030504040204" pitchFamily="34" charset="0"/>
              </a:rPr>
              <a:t>En Grèce, </a:t>
            </a:r>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le vin était un élément central de l’identité culturelle de ses habitants. </a:t>
            </a:r>
          </a:p>
          <a:p>
            <a:pPr algn="l"/>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Les poèmes d’Homère, notamment dans l’Iliade et L’Odyssée, parlaient déjà des grandes régions viticoles.</a:t>
            </a: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Le vin se buvait en groupes, particulièrement lors de banquets.</a:t>
            </a: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t>Le culte de Dionysos, le Dieu de la vigne et du vin, se développa et de grandes fêtes populaires se déroulèrent à Athènes, les dionysies.</a:t>
            </a:r>
            <a:br>
              <a:rPr lang="fr-BE" sz="1600" dirty="0">
                <a:solidFill>
                  <a:srgbClr val="272727"/>
                </a:solidFill>
                <a:effectLst/>
                <a:latin typeface="Tahoma" panose="020B0604030504040204" pitchFamily="34" charset="0"/>
                <a:ea typeface="Tahoma" panose="020B0604030504040204" pitchFamily="34" charset="0"/>
                <a:cs typeface="Tahoma" panose="020B0604030504040204" pitchFamily="34" charset="0"/>
              </a:rPr>
            </a:br>
            <a:endParaRPr lang="fr-FR" sz="16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Image 1">
            <a:extLst>
              <a:ext uri="{FF2B5EF4-FFF2-40B4-BE49-F238E27FC236}">
                <a16:creationId xmlns:a16="http://schemas.microsoft.com/office/drawing/2014/main" id="{689DCB84-AD30-3FD0-3856-BA4D648F4CA4}"/>
              </a:ext>
            </a:extLst>
          </p:cNvPr>
          <p:cNvPicPr>
            <a:picLocks noChangeAspect="1"/>
          </p:cNvPicPr>
          <p:nvPr/>
        </p:nvPicPr>
        <p:blipFill>
          <a:blip r:embed="rId2"/>
          <a:stretch>
            <a:fillRect/>
          </a:stretch>
        </p:blipFill>
        <p:spPr>
          <a:xfrm>
            <a:off x="7254547" y="6341251"/>
            <a:ext cx="1871634" cy="542591"/>
          </a:xfrm>
          <a:prstGeom prst="rect">
            <a:avLst/>
          </a:prstGeom>
        </p:spPr>
      </p:pic>
      <p:sp>
        <p:nvSpPr>
          <p:cNvPr id="3" name="ZoneTexte 2">
            <a:extLst>
              <a:ext uri="{FF2B5EF4-FFF2-40B4-BE49-F238E27FC236}">
                <a16:creationId xmlns:a16="http://schemas.microsoft.com/office/drawing/2014/main" id="{CD42C8DE-31B8-3302-B738-BA25CBA864E7}"/>
              </a:ext>
            </a:extLst>
          </p:cNvPr>
          <p:cNvSpPr txBox="1"/>
          <p:nvPr/>
        </p:nvSpPr>
        <p:spPr>
          <a:xfrm>
            <a:off x="25061" y="677888"/>
            <a:ext cx="9011434" cy="461665"/>
          </a:xfrm>
          <a:prstGeom prst="rect">
            <a:avLst/>
          </a:prstGeom>
          <a:noFill/>
        </p:spPr>
        <p:txBody>
          <a:bodyPr wrap="square">
            <a:spAutoFit/>
          </a:bodyPr>
          <a:lstStyle/>
          <a:p>
            <a:pPr algn="ctr"/>
            <a:r>
              <a:rPr lang="fr-FR" sz="2400" b="1" dirty="0">
                <a:latin typeface="Tahoma" panose="020B0604030504040204" pitchFamily="34" charset="0"/>
                <a:ea typeface="Tahoma" panose="020B0604030504040204" pitchFamily="34" charset="0"/>
                <a:cs typeface="Tahoma" panose="020B0604030504040204" pitchFamily="34" charset="0"/>
              </a:rPr>
              <a:t>L’Histoire du vin</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5" name="Image 4">
            <a:extLst>
              <a:ext uri="{FF2B5EF4-FFF2-40B4-BE49-F238E27FC236}">
                <a16:creationId xmlns:a16="http://schemas.microsoft.com/office/drawing/2014/main" id="{0672A002-6E25-B4E3-B8ED-D38555520450}"/>
              </a:ext>
            </a:extLst>
          </p:cNvPr>
          <p:cNvPicPr>
            <a:picLocks noChangeAspect="1"/>
          </p:cNvPicPr>
          <p:nvPr/>
        </p:nvPicPr>
        <p:blipFill>
          <a:blip r:embed="rId3"/>
          <a:stretch>
            <a:fillRect/>
          </a:stretch>
        </p:blipFill>
        <p:spPr>
          <a:xfrm>
            <a:off x="1889244" y="2132856"/>
            <a:ext cx="3999323" cy="1926503"/>
          </a:xfrm>
          <a:prstGeom prst="rect">
            <a:avLst/>
          </a:prstGeom>
        </p:spPr>
      </p:pic>
    </p:spTree>
    <p:extLst>
      <p:ext uri="{BB962C8B-B14F-4D97-AF65-F5344CB8AC3E}">
        <p14:creationId xmlns:p14="http://schemas.microsoft.com/office/powerpoint/2010/main" val="2203011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49">
                                            <p:txEl>
                                              <p:pRg st="7" end="7"/>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4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35978" y="152637"/>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449" name="Sous-titre 448"/>
          <p:cNvSpPr>
            <a:spLocks noGrp="1"/>
          </p:cNvSpPr>
          <p:nvPr>
            <p:ph type="subTitle" idx="1"/>
          </p:nvPr>
        </p:nvSpPr>
        <p:spPr>
          <a:xfrm>
            <a:off x="25062" y="1097360"/>
            <a:ext cx="9011434" cy="5760640"/>
          </a:xfrm>
        </p:spPr>
        <p:txBody>
          <a:bodyPr>
            <a:normAutofit lnSpcReduction="10000"/>
          </a:bodyPr>
          <a:lstStyle/>
          <a:p>
            <a:pPr algn="l"/>
            <a:r>
              <a:rPr lang="fr-BE" sz="1800" b="1" dirty="0">
                <a:solidFill>
                  <a:srgbClr val="272727"/>
                </a:solidFill>
                <a:effectLst/>
                <a:latin typeface="Arial" panose="020B0604020202020204" pitchFamily="34" charset="0"/>
                <a:ea typeface="Times New Roman" panose="02020603050405020304" pitchFamily="18" charset="0"/>
              </a:rPr>
              <a:t>Les romains </a:t>
            </a:r>
            <a:r>
              <a:rPr lang="fr-BE" sz="1800" dirty="0">
                <a:solidFill>
                  <a:srgbClr val="272727"/>
                </a:solidFill>
                <a:effectLst/>
                <a:latin typeface="Arial" panose="020B0604020202020204" pitchFamily="34" charset="0"/>
                <a:ea typeface="Times New Roman" panose="02020603050405020304" pitchFamily="18" charset="0"/>
              </a:rPr>
              <a:t>amélioreront le processus de vinification et démocratiseront la consommation du vin.</a:t>
            </a:r>
            <a:br>
              <a:rPr lang="fr-BE" sz="1800" dirty="0">
                <a:solidFill>
                  <a:srgbClr val="272727"/>
                </a:solidFill>
                <a:effectLst/>
                <a:latin typeface="Arial" panose="020B0604020202020204" pitchFamily="34" charset="0"/>
                <a:ea typeface="Times New Roman" panose="02020603050405020304" pitchFamily="18" charset="0"/>
              </a:rPr>
            </a:br>
            <a:r>
              <a:rPr lang="fr-BE" sz="1800" dirty="0">
                <a:solidFill>
                  <a:srgbClr val="272727"/>
                </a:solidFill>
                <a:effectLst/>
                <a:latin typeface="Arial" panose="020B0604020202020204" pitchFamily="34" charset="0"/>
                <a:ea typeface="Times New Roman" panose="02020603050405020304" pitchFamily="18" charset="0"/>
              </a:rPr>
              <a:t>Bacchus, le pendant romain de Dionysos, prit toute sa place dans la vie des romains et de grandes fêtes lui furent dédiées.</a:t>
            </a:r>
            <a:br>
              <a:rPr lang="fr-BE" sz="1800" dirty="0">
                <a:solidFill>
                  <a:srgbClr val="272727"/>
                </a:solidFill>
                <a:effectLst/>
                <a:latin typeface="Arial" panose="020B0604020202020204" pitchFamily="34" charset="0"/>
                <a:ea typeface="Times New Roman" panose="02020603050405020304" pitchFamily="18" charset="0"/>
              </a:rPr>
            </a:br>
            <a:endParaRPr lang="fr-BE" sz="1800" dirty="0">
              <a:solidFill>
                <a:srgbClr val="272727"/>
              </a:solidFill>
              <a:effectLst/>
              <a:latin typeface="Arial" panose="020B0604020202020204" pitchFamily="34" charset="0"/>
              <a:ea typeface="Times New Roman" panose="02020603050405020304" pitchFamily="18" charset="0"/>
            </a:endParaRPr>
          </a:p>
          <a:p>
            <a:pPr algn="r"/>
            <a:r>
              <a:rPr lang="fr-FR" sz="1400" b="1" i="1" dirty="0">
                <a:solidFill>
                  <a:srgbClr val="202122"/>
                </a:solidFill>
                <a:effectLst/>
                <a:latin typeface="Tahoma" panose="020B0604030504040204" pitchFamily="34" charset="0"/>
                <a:ea typeface="Tahoma" panose="020B0604030504040204" pitchFamily="34" charset="0"/>
                <a:cs typeface="Tahoma" panose="020B0604030504040204" pitchFamily="34" charset="0"/>
              </a:rPr>
              <a:t>Mosaïque du Triomphe de Bacchus au</a:t>
            </a:r>
          </a:p>
          <a:p>
            <a:pPr algn="r"/>
            <a:r>
              <a:rPr lang="fr-FR" sz="1400" b="1" i="1" dirty="0">
                <a:solidFill>
                  <a:srgbClr val="202122"/>
                </a:solidFill>
                <a:effectLst/>
                <a:latin typeface="Tahoma" panose="020B0604030504040204" pitchFamily="34" charset="0"/>
                <a:ea typeface="Tahoma" panose="020B0604030504040204" pitchFamily="34" charset="0"/>
                <a:cs typeface="Tahoma" panose="020B0604030504040204" pitchFamily="34" charset="0"/>
              </a:rPr>
              <a:t> </a:t>
            </a:r>
            <a:r>
              <a:rPr lang="fr-FR" sz="1400" b="1" i="1" dirty="0">
                <a:solidFill>
                  <a:srgbClr val="3366CC"/>
                </a:solidFill>
                <a:effectLst/>
                <a:latin typeface="Tahoma" panose="020B0604030504040204" pitchFamily="34" charset="0"/>
                <a:ea typeface="Tahoma" panose="020B0604030504040204" pitchFamily="34" charset="0"/>
                <a:cs typeface="Tahoma" panose="020B0604030504040204" pitchFamily="34" charset="0"/>
                <a:hlinkClick r:id="rId2"/>
              </a:rPr>
              <a:t>Musée de Sousse</a:t>
            </a:r>
            <a:r>
              <a:rPr lang="fr-FR" sz="1400" b="1" i="1" dirty="0">
                <a:solidFill>
                  <a:srgbClr val="3366CC"/>
                </a:solidFill>
                <a:effectLst/>
                <a:latin typeface="Tahoma" panose="020B0604030504040204" pitchFamily="34" charset="0"/>
                <a:ea typeface="Tahoma" panose="020B0604030504040204" pitchFamily="34" charset="0"/>
                <a:cs typeface="Tahoma" panose="020B0604030504040204" pitchFamily="34" charset="0"/>
              </a:rPr>
              <a:t> </a:t>
            </a:r>
            <a:r>
              <a:rPr lang="fr-BE" sz="1400" b="1" i="1" dirty="0">
                <a:solidFill>
                  <a:srgbClr val="272727"/>
                </a:solidFill>
                <a:effectLst/>
                <a:latin typeface="Tahoma" panose="020B0604030504040204" pitchFamily="34" charset="0"/>
                <a:ea typeface="Tahoma" panose="020B0604030504040204" pitchFamily="34" charset="0"/>
                <a:cs typeface="Tahoma" panose="020B0604030504040204" pitchFamily="34" charset="0"/>
              </a:rPr>
              <a:t> Tunisi</a:t>
            </a:r>
            <a:r>
              <a:rPr lang="fr-BE" sz="1400" b="1" i="1" dirty="0">
                <a:solidFill>
                  <a:srgbClr val="272727"/>
                </a:solidFill>
                <a:latin typeface="Tahoma" panose="020B0604030504040204" pitchFamily="34" charset="0"/>
                <a:ea typeface="Tahoma" panose="020B0604030504040204" pitchFamily="34" charset="0"/>
                <a:cs typeface="Tahoma" panose="020B0604030504040204" pitchFamily="34" charset="0"/>
              </a:rPr>
              <a:t>e</a:t>
            </a:r>
          </a:p>
          <a:p>
            <a:pPr algn="l"/>
            <a:endParaRPr lang="fr-BE" sz="1400" b="1" dirty="0">
              <a:solidFill>
                <a:srgbClr val="272727"/>
              </a:solidFill>
              <a:latin typeface="Arial" panose="020B0604020202020204" pitchFamily="34" charset="0"/>
              <a:ea typeface="Tahoma" panose="020B0604030504040204" pitchFamily="34" charset="0"/>
              <a:cs typeface="Tahoma" panose="020B0604030504040204" pitchFamily="34" charset="0"/>
            </a:endParaRPr>
          </a:p>
          <a:p>
            <a:pPr algn="l"/>
            <a:endParaRPr lang="fr-BE" sz="1400" b="1" dirty="0">
              <a:solidFill>
                <a:srgbClr val="272727"/>
              </a:solidFill>
              <a:latin typeface="Arial" panose="020B0604020202020204" pitchFamily="34" charset="0"/>
              <a:ea typeface="Tahoma" panose="020B0604030504040204" pitchFamily="34" charset="0"/>
              <a:cs typeface="Tahoma" panose="020B0604030504040204" pitchFamily="34" charset="0"/>
            </a:endParaRPr>
          </a:p>
          <a:p>
            <a:pPr algn="l"/>
            <a:endParaRPr lang="fr-BE" sz="1800" b="1" dirty="0">
              <a:solidFill>
                <a:srgbClr val="272727"/>
              </a:solidFill>
              <a:latin typeface="Arial" panose="020B0604020202020204" pitchFamily="34" charset="0"/>
              <a:ea typeface="Tahoma" panose="020B0604030504040204" pitchFamily="34" charset="0"/>
              <a:cs typeface="Tahoma" panose="020B0604030504040204" pitchFamily="34" charset="0"/>
            </a:endParaRPr>
          </a:p>
          <a:p>
            <a:pPr algn="l"/>
            <a:endParaRPr lang="fr-BE" sz="1800" b="1" dirty="0">
              <a:solidFill>
                <a:srgbClr val="272727"/>
              </a:solidFill>
              <a:latin typeface="Arial" panose="020B0604020202020204" pitchFamily="34" charset="0"/>
              <a:ea typeface="Tahoma" panose="020B0604030504040204" pitchFamily="34" charset="0"/>
              <a:cs typeface="Tahoma" panose="020B0604030504040204" pitchFamily="34" charset="0"/>
            </a:endParaRPr>
          </a:p>
          <a:p>
            <a:pPr algn="l"/>
            <a:r>
              <a:rPr lang="fr-BE" sz="1800" b="1" dirty="0">
                <a:solidFill>
                  <a:srgbClr val="272727"/>
                </a:solidFill>
                <a:latin typeface="Arial" panose="020B0604020202020204" pitchFamily="34" charset="0"/>
                <a:ea typeface="Tahoma" panose="020B0604030504040204" pitchFamily="34" charset="0"/>
                <a:cs typeface="Tahoma" panose="020B0604030504040204" pitchFamily="34" charset="0"/>
              </a:rPr>
              <a:t>															</a:t>
            </a:r>
          </a:p>
          <a:p>
            <a:pPr algn="l"/>
            <a:endParaRPr lang="fr-BE" sz="1800" b="1" dirty="0">
              <a:solidFill>
                <a:srgbClr val="272727"/>
              </a:solidFill>
              <a:latin typeface="Arial" panose="020B0604020202020204" pitchFamily="34" charset="0"/>
              <a:ea typeface="Tahoma" panose="020B0604030504040204" pitchFamily="34" charset="0"/>
              <a:cs typeface="Tahoma" panose="020B0604030504040204" pitchFamily="34" charset="0"/>
            </a:endParaRPr>
          </a:p>
          <a:p>
            <a:pPr algn="l"/>
            <a:endParaRPr lang="fr-BE" sz="1800" b="1" dirty="0">
              <a:solidFill>
                <a:srgbClr val="272727"/>
              </a:solidFill>
              <a:latin typeface="Arial" panose="020B0604020202020204" pitchFamily="34" charset="0"/>
              <a:ea typeface="Tahoma" panose="020B0604030504040204" pitchFamily="34" charset="0"/>
              <a:cs typeface="Tahoma" panose="020B0604030504040204" pitchFamily="34" charset="0"/>
            </a:endParaRPr>
          </a:p>
          <a:p>
            <a:pPr algn="l"/>
            <a:r>
              <a:rPr lang="fr-BE" sz="1800" b="1" dirty="0">
                <a:solidFill>
                  <a:srgbClr val="272727"/>
                </a:solidFill>
                <a:effectLst/>
                <a:latin typeface="Arial" panose="020B0604020202020204" pitchFamily="34" charset="0"/>
                <a:ea typeface="Times New Roman" panose="02020603050405020304" pitchFamily="18" charset="0"/>
                <a:cs typeface="Times New Roman" panose="02020603050405020304" pitchFamily="18" charset="0"/>
              </a:rPr>
              <a:t>Le vin sera introduit en Gaule autour de -600</a:t>
            </a:r>
            <a:r>
              <a:rPr lang="fr-BE" sz="1800" dirty="0">
                <a:solidFill>
                  <a:srgbClr val="272727"/>
                </a:solidFill>
                <a:effectLst/>
                <a:latin typeface="Arial" panose="020B0604020202020204" pitchFamily="34" charset="0"/>
                <a:ea typeface="Times New Roman" panose="02020603050405020304" pitchFamily="18" charset="0"/>
                <a:cs typeface="Times New Roman" panose="02020603050405020304" pitchFamily="18" charset="0"/>
              </a:rPr>
              <a:t>. C’est à Marseille que les Grecs de Phocée importèrent la vigne, tandis que des marchands italiens commencèrent à y faire commerce de vin.</a:t>
            </a:r>
            <a:br>
              <a:rPr lang="fr-BE" sz="1800" dirty="0">
                <a:solidFill>
                  <a:srgbClr val="272727"/>
                </a:solidFill>
                <a:effectLst/>
                <a:latin typeface="Arial" panose="020B0604020202020204" pitchFamily="34" charset="0"/>
                <a:ea typeface="Times New Roman" panose="02020603050405020304" pitchFamily="18" charset="0"/>
                <a:cs typeface="Times New Roman" panose="02020603050405020304" pitchFamily="18" charset="0"/>
              </a:rPr>
            </a:br>
            <a:r>
              <a:rPr lang="fr-BE" sz="1800" dirty="0">
                <a:solidFill>
                  <a:srgbClr val="272727"/>
                </a:solidFill>
                <a:effectLst/>
                <a:latin typeface="Arial" panose="020B0604020202020204" pitchFamily="34" charset="0"/>
                <a:ea typeface="Times New Roman" panose="02020603050405020304" pitchFamily="18" charset="0"/>
                <a:cs typeface="Times New Roman" panose="02020603050405020304" pitchFamily="18" charset="0"/>
              </a:rPr>
              <a:t>La consommation de vin sera encore facilitée au moyen-âge grâce aux vignobles implantés plus proches des cités.</a:t>
            </a:r>
            <a:br>
              <a:rPr lang="fr-BE" sz="1800" dirty="0">
                <a:solidFill>
                  <a:srgbClr val="272727"/>
                </a:solidFill>
                <a:effectLst/>
                <a:latin typeface="Arial" panose="020B0604020202020204" pitchFamily="34" charset="0"/>
                <a:ea typeface="Times New Roman" panose="02020603050405020304" pitchFamily="18" charset="0"/>
                <a:cs typeface="Times New Roman" panose="02020603050405020304" pitchFamily="18" charset="0"/>
              </a:rPr>
            </a:br>
            <a:endParaRPr lang="fr-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endParaRPr lang="fr-FR" sz="16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Image 1">
            <a:extLst>
              <a:ext uri="{FF2B5EF4-FFF2-40B4-BE49-F238E27FC236}">
                <a16:creationId xmlns:a16="http://schemas.microsoft.com/office/drawing/2014/main" id="{689DCB84-AD30-3FD0-3856-BA4D648F4CA4}"/>
              </a:ext>
            </a:extLst>
          </p:cNvPr>
          <p:cNvPicPr>
            <a:picLocks noChangeAspect="1"/>
          </p:cNvPicPr>
          <p:nvPr/>
        </p:nvPicPr>
        <p:blipFill>
          <a:blip r:embed="rId3"/>
          <a:stretch>
            <a:fillRect/>
          </a:stretch>
        </p:blipFill>
        <p:spPr>
          <a:xfrm>
            <a:off x="7254547" y="6341251"/>
            <a:ext cx="1871634" cy="542591"/>
          </a:xfrm>
          <a:prstGeom prst="rect">
            <a:avLst/>
          </a:prstGeom>
        </p:spPr>
      </p:pic>
      <p:sp>
        <p:nvSpPr>
          <p:cNvPr id="3" name="ZoneTexte 2">
            <a:extLst>
              <a:ext uri="{FF2B5EF4-FFF2-40B4-BE49-F238E27FC236}">
                <a16:creationId xmlns:a16="http://schemas.microsoft.com/office/drawing/2014/main" id="{CD42C8DE-31B8-3302-B738-BA25CBA864E7}"/>
              </a:ext>
            </a:extLst>
          </p:cNvPr>
          <p:cNvSpPr txBox="1"/>
          <p:nvPr/>
        </p:nvSpPr>
        <p:spPr>
          <a:xfrm>
            <a:off x="25061" y="677888"/>
            <a:ext cx="9011434" cy="461665"/>
          </a:xfrm>
          <a:prstGeom prst="rect">
            <a:avLst/>
          </a:prstGeom>
          <a:noFill/>
        </p:spPr>
        <p:txBody>
          <a:bodyPr wrap="square">
            <a:spAutoFit/>
          </a:bodyPr>
          <a:lstStyle/>
          <a:p>
            <a:pPr algn="ctr"/>
            <a:r>
              <a:rPr lang="fr-FR" sz="2400" b="1" dirty="0">
                <a:latin typeface="Tahoma" panose="020B0604030504040204" pitchFamily="34" charset="0"/>
                <a:ea typeface="Tahoma" panose="020B0604030504040204" pitchFamily="34" charset="0"/>
                <a:cs typeface="Tahoma" panose="020B0604030504040204" pitchFamily="34" charset="0"/>
              </a:rPr>
              <a:t>L’histoire du vin</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4" name="Image 3">
            <a:extLst>
              <a:ext uri="{FF2B5EF4-FFF2-40B4-BE49-F238E27FC236}">
                <a16:creationId xmlns:a16="http://schemas.microsoft.com/office/drawing/2014/main" id="{4B684FAB-4EF9-F728-B617-DCFEA0C2826D}"/>
              </a:ext>
            </a:extLst>
          </p:cNvPr>
          <p:cNvPicPr>
            <a:picLocks noChangeAspect="1"/>
          </p:cNvPicPr>
          <p:nvPr/>
        </p:nvPicPr>
        <p:blipFill>
          <a:blip r:embed="rId4"/>
          <a:stretch>
            <a:fillRect/>
          </a:stretch>
        </p:blipFill>
        <p:spPr>
          <a:xfrm>
            <a:off x="1658470" y="2222240"/>
            <a:ext cx="3768080" cy="2637656"/>
          </a:xfrm>
          <a:prstGeom prst="rect">
            <a:avLst/>
          </a:prstGeom>
        </p:spPr>
      </p:pic>
    </p:spTree>
    <p:extLst>
      <p:ext uri="{BB962C8B-B14F-4D97-AF65-F5344CB8AC3E}">
        <p14:creationId xmlns:p14="http://schemas.microsoft.com/office/powerpoint/2010/main" val="319547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49">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49">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4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35978" y="152637"/>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449" name="Sous-titre 448"/>
          <p:cNvSpPr>
            <a:spLocks noGrp="1"/>
          </p:cNvSpPr>
          <p:nvPr>
            <p:ph type="subTitle" idx="1"/>
          </p:nvPr>
        </p:nvSpPr>
        <p:spPr>
          <a:xfrm>
            <a:off x="66283" y="1184810"/>
            <a:ext cx="6017885" cy="5760640"/>
          </a:xfrm>
        </p:spPr>
        <p:txBody>
          <a:bodyPr>
            <a:normAutofit lnSpcReduction="10000"/>
          </a:bodyPr>
          <a:lstStyle/>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Pour donner du raisin la vigne passe par 2 cycles distincts :</a:t>
            </a: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Le cycle végétatif </a:t>
            </a:r>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qui s’étend de Mars à la mi-novembre </a:t>
            </a:r>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et le cycle hivernal </a:t>
            </a:r>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qui s’étend de mi-novembre jusqu’au mois de mars, on parle alors du repos de la vigne.</a:t>
            </a:r>
          </a:p>
          <a:p>
            <a:pPr algn="l"/>
            <a:endParaRPr lang="fr-FR" sz="16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1. Début du printemps – Les pleurs   </a:t>
            </a:r>
            <a:endParaRPr lang="fr-BE" sz="1400" b="1" dirty="0">
              <a:solidFill>
                <a:srgbClr val="272727"/>
              </a:solidFill>
              <a:latin typeface="Tahoma" panose="020B0604030504040204" pitchFamily="34" charset="0"/>
              <a:ea typeface="Tahoma" panose="020B0604030504040204" pitchFamily="34" charset="0"/>
              <a:cs typeface="Tahoma" panose="020B0604030504040204" pitchFamily="34" charset="0"/>
            </a:endParaRP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La vigne a été taillée durant l’hiver ce qui laisse des plaies de coupe, la sève remonte et pointe au bout de la taille.</a:t>
            </a:r>
          </a:p>
          <a:p>
            <a:pPr algn="l"/>
            <a:endPar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2. Fin Mars à mi Avril – Le débourrement</a:t>
            </a:r>
            <a:endParaRPr lang="fr-FR" sz="1400" dirty="0">
              <a:solidFill>
                <a:srgbClr val="616161"/>
              </a:solidFill>
              <a:latin typeface="Tahoma" panose="020B0604030504040204" pitchFamily="34" charset="0"/>
              <a:ea typeface="Tahoma" panose="020B0604030504040204" pitchFamily="34" charset="0"/>
              <a:cs typeface="Tahoma" panose="020B0604030504040204" pitchFamily="34" charset="0"/>
            </a:endParaRP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Les bourgeons gonflent, s’ouvrent et laissent apparaître une jeune pousse, ils finiront par se fendre.</a:t>
            </a:r>
          </a:p>
          <a:p>
            <a:pPr algn="l"/>
            <a:endPar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3. Fin du printemps – La feuillaison</a:t>
            </a:r>
            <a:endParaRPr lang="fr-FR" sz="1400" dirty="0">
              <a:solidFill>
                <a:srgbClr val="616161"/>
              </a:solidFill>
              <a:latin typeface="Tahoma" panose="020B0604030504040204" pitchFamily="34" charset="0"/>
              <a:ea typeface="Tahoma" panose="020B0604030504040204" pitchFamily="34" charset="0"/>
              <a:cs typeface="Tahoma" panose="020B0604030504040204" pitchFamily="34" charset="0"/>
            </a:endParaRP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Les feuilles commencent à se développer, elles apparaissent, se déroulent et s’étalent.</a:t>
            </a:r>
          </a:p>
          <a:p>
            <a:pPr algn="l"/>
            <a:endPar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4. Début de l’été – La floraison</a:t>
            </a: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La chaleur et le soleil sont plus présent et de toutes petites fleurs blanches apparaissent. Elles sont déjà en forme de grappe qui va porter entre 100 et 200 fleurs</a:t>
            </a:r>
          </a:p>
          <a:p>
            <a:pPr algn="l"/>
            <a:endParaRPr lang="fr-FR" sz="1400" b="1" dirty="0">
              <a:solidFill>
                <a:srgbClr val="616161"/>
              </a:solidFill>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5. Début Juin – La nouaison</a:t>
            </a: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Les grains de raisin commencent à se former dans les fleurs fécondées.</a:t>
            </a:r>
          </a:p>
          <a:p>
            <a:endParaRPr lang="fr-FR" sz="16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ZoneTexte 2">
            <a:extLst>
              <a:ext uri="{FF2B5EF4-FFF2-40B4-BE49-F238E27FC236}">
                <a16:creationId xmlns:a16="http://schemas.microsoft.com/office/drawing/2014/main" id="{CD42C8DE-31B8-3302-B738-BA25CBA864E7}"/>
              </a:ext>
            </a:extLst>
          </p:cNvPr>
          <p:cNvSpPr txBox="1"/>
          <p:nvPr/>
        </p:nvSpPr>
        <p:spPr>
          <a:xfrm>
            <a:off x="-106463" y="651013"/>
            <a:ext cx="9011434" cy="461665"/>
          </a:xfrm>
          <a:prstGeom prst="rect">
            <a:avLst/>
          </a:prstGeom>
          <a:noFill/>
        </p:spPr>
        <p:txBody>
          <a:bodyPr wrap="square">
            <a:spAutoFit/>
          </a:bodyPr>
          <a:lstStyle/>
          <a:p>
            <a:pPr algn="ctr"/>
            <a:r>
              <a:rPr lang="fr-FR" sz="2400" b="1" i="0" dirty="0">
                <a:effectLst/>
                <a:latin typeface="Tahoma" panose="020B0604030504040204" pitchFamily="34" charset="0"/>
                <a:ea typeface="Tahoma" panose="020B0604030504040204" pitchFamily="34" charset="0"/>
                <a:cs typeface="Tahoma" panose="020B0604030504040204" pitchFamily="34" charset="0"/>
              </a:rPr>
              <a:t>Le cycle de la vigne en 10 étapes</a:t>
            </a:r>
          </a:p>
        </p:txBody>
      </p:sp>
      <p:pic>
        <p:nvPicPr>
          <p:cNvPr id="8" name="Image 7">
            <a:extLst>
              <a:ext uri="{FF2B5EF4-FFF2-40B4-BE49-F238E27FC236}">
                <a16:creationId xmlns:a16="http://schemas.microsoft.com/office/drawing/2014/main" id="{4B4DE1CD-038E-0318-F308-14B8D7D55F54}"/>
              </a:ext>
            </a:extLst>
          </p:cNvPr>
          <p:cNvPicPr>
            <a:picLocks noChangeAspect="1"/>
          </p:cNvPicPr>
          <p:nvPr/>
        </p:nvPicPr>
        <p:blipFill>
          <a:blip r:embed="rId2"/>
          <a:stretch>
            <a:fillRect/>
          </a:stretch>
        </p:blipFill>
        <p:spPr>
          <a:xfrm>
            <a:off x="6412634" y="1128968"/>
            <a:ext cx="1623337" cy="1389982"/>
          </a:xfrm>
          <a:prstGeom prst="rect">
            <a:avLst/>
          </a:prstGeom>
        </p:spPr>
      </p:pic>
      <p:pic>
        <p:nvPicPr>
          <p:cNvPr id="9" name="Image 8">
            <a:extLst>
              <a:ext uri="{FF2B5EF4-FFF2-40B4-BE49-F238E27FC236}">
                <a16:creationId xmlns:a16="http://schemas.microsoft.com/office/drawing/2014/main" id="{CE610087-C40A-5132-AF24-AF6832AA4CD2}"/>
              </a:ext>
            </a:extLst>
          </p:cNvPr>
          <p:cNvPicPr>
            <a:picLocks noChangeAspect="1"/>
          </p:cNvPicPr>
          <p:nvPr/>
        </p:nvPicPr>
        <p:blipFill>
          <a:blip r:embed="rId3"/>
          <a:stretch>
            <a:fillRect/>
          </a:stretch>
        </p:blipFill>
        <p:spPr>
          <a:xfrm>
            <a:off x="6388970" y="2624361"/>
            <a:ext cx="2330751" cy="1308492"/>
          </a:xfrm>
          <a:prstGeom prst="rect">
            <a:avLst/>
          </a:prstGeom>
        </p:spPr>
      </p:pic>
      <p:pic>
        <p:nvPicPr>
          <p:cNvPr id="10" name="Image 9">
            <a:extLst>
              <a:ext uri="{FF2B5EF4-FFF2-40B4-BE49-F238E27FC236}">
                <a16:creationId xmlns:a16="http://schemas.microsoft.com/office/drawing/2014/main" id="{CDEEEB88-77B4-95C7-4077-22BB32F0940B}"/>
              </a:ext>
            </a:extLst>
          </p:cNvPr>
          <p:cNvPicPr>
            <a:picLocks noChangeAspect="1"/>
          </p:cNvPicPr>
          <p:nvPr/>
        </p:nvPicPr>
        <p:blipFill>
          <a:blip r:embed="rId4"/>
          <a:stretch>
            <a:fillRect/>
          </a:stretch>
        </p:blipFill>
        <p:spPr>
          <a:xfrm>
            <a:off x="6412634" y="3992703"/>
            <a:ext cx="952500" cy="1428750"/>
          </a:xfrm>
          <a:prstGeom prst="rect">
            <a:avLst/>
          </a:prstGeom>
        </p:spPr>
      </p:pic>
      <p:pic>
        <p:nvPicPr>
          <p:cNvPr id="11" name="Image 10">
            <a:extLst>
              <a:ext uri="{FF2B5EF4-FFF2-40B4-BE49-F238E27FC236}">
                <a16:creationId xmlns:a16="http://schemas.microsoft.com/office/drawing/2014/main" id="{E89D222C-3896-01BC-B07C-B67A22E1940E}"/>
              </a:ext>
            </a:extLst>
          </p:cNvPr>
          <p:cNvPicPr>
            <a:picLocks noChangeAspect="1"/>
          </p:cNvPicPr>
          <p:nvPr/>
        </p:nvPicPr>
        <p:blipFill>
          <a:blip r:embed="rId5"/>
          <a:stretch>
            <a:fillRect/>
          </a:stretch>
        </p:blipFill>
        <p:spPr>
          <a:xfrm>
            <a:off x="7476221" y="3992703"/>
            <a:ext cx="1428750" cy="1428750"/>
          </a:xfrm>
          <a:prstGeom prst="rect">
            <a:avLst/>
          </a:prstGeom>
        </p:spPr>
      </p:pic>
      <p:pic>
        <p:nvPicPr>
          <p:cNvPr id="12" name="Image 11">
            <a:extLst>
              <a:ext uri="{FF2B5EF4-FFF2-40B4-BE49-F238E27FC236}">
                <a16:creationId xmlns:a16="http://schemas.microsoft.com/office/drawing/2014/main" id="{E38C339E-759D-9086-2A51-A409F17DB257}"/>
              </a:ext>
            </a:extLst>
          </p:cNvPr>
          <p:cNvPicPr>
            <a:picLocks noChangeAspect="1"/>
          </p:cNvPicPr>
          <p:nvPr/>
        </p:nvPicPr>
        <p:blipFill>
          <a:blip r:embed="rId6"/>
          <a:stretch>
            <a:fillRect/>
          </a:stretch>
        </p:blipFill>
        <p:spPr>
          <a:xfrm>
            <a:off x="6412634" y="5481303"/>
            <a:ext cx="1759766" cy="1319825"/>
          </a:xfrm>
          <a:prstGeom prst="rect">
            <a:avLst/>
          </a:prstGeom>
        </p:spPr>
      </p:pic>
      <p:pic>
        <p:nvPicPr>
          <p:cNvPr id="13" name="Image 12">
            <a:extLst>
              <a:ext uri="{FF2B5EF4-FFF2-40B4-BE49-F238E27FC236}">
                <a16:creationId xmlns:a16="http://schemas.microsoft.com/office/drawing/2014/main" id="{2F26D50C-0AF3-0629-4496-0215868F7B90}"/>
              </a:ext>
            </a:extLst>
          </p:cNvPr>
          <p:cNvPicPr>
            <a:picLocks noChangeAspect="1"/>
          </p:cNvPicPr>
          <p:nvPr/>
        </p:nvPicPr>
        <p:blipFill>
          <a:blip r:embed="rId7"/>
          <a:stretch>
            <a:fillRect/>
          </a:stretch>
        </p:blipFill>
        <p:spPr>
          <a:xfrm>
            <a:off x="7224302" y="124781"/>
            <a:ext cx="1871634" cy="542591"/>
          </a:xfrm>
          <a:prstGeom prst="rect">
            <a:avLst/>
          </a:prstGeom>
        </p:spPr>
      </p:pic>
    </p:spTree>
    <p:extLst>
      <p:ext uri="{BB962C8B-B14F-4D97-AF65-F5344CB8AC3E}">
        <p14:creationId xmlns:p14="http://schemas.microsoft.com/office/powerpoint/2010/main" val="222787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9">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49">
                                            <p:txEl>
                                              <p:pRg st="6" end="6"/>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49">
                                            <p:txEl>
                                              <p:pRg st="7" end="7"/>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49">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4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49">
                                            <p:txEl>
                                              <p:pRg st="12" end="12"/>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49">
                                            <p:txEl>
                                              <p:pRg st="13" end="13"/>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49">
                                            <p:txEl>
                                              <p:pRg st="15" end="15"/>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49">
                                            <p:txEl>
                                              <p:pRg st="16" end="1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35978" y="152637"/>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449" name="Sous-titre 448"/>
          <p:cNvSpPr>
            <a:spLocks noGrp="1"/>
          </p:cNvSpPr>
          <p:nvPr>
            <p:ph type="subTitle" idx="1"/>
          </p:nvPr>
        </p:nvSpPr>
        <p:spPr>
          <a:xfrm>
            <a:off x="66283" y="1184810"/>
            <a:ext cx="5801861" cy="5760640"/>
          </a:xfrm>
        </p:spPr>
        <p:txBody>
          <a:bodyPr>
            <a:normAutofit/>
          </a:bodyPr>
          <a:lstStyle/>
          <a:p>
            <a:pPr algn="l"/>
            <a:r>
              <a:rPr lang="fr-BE"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6. L’été – L’effeuillage</a:t>
            </a: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Le viticulteur coupe les feuilles qui pourraient masquer les grappes du soleil pour qu’elles reçoivent un ensoleillement optimal..</a:t>
            </a:r>
          </a:p>
          <a:p>
            <a:pPr algn="l"/>
            <a:endPar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7. Durant l’été – La véraison</a:t>
            </a: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Le raisin jusque là était vert, pendant cette période les baies commencent à changer de couleur.</a:t>
            </a:r>
          </a:p>
          <a:p>
            <a:pPr algn="l"/>
            <a:endParaRPr lang="fr-FR" sz="1400" b="1" dirty="0">
              <a:solidFill>
                <a:srgbClr val="616161"/>
              </a:solidFill>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8. Jusqu’au vendanges – La maturation</a:t>
            </a: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C’est une période très importante dans la vie d’une vigne. En mûrissant, le raisin gagne en sucre et perd en acidité, il arrive à maturité.</a:t>
            </a:r>
          </a:p>
          <a:p>
            <a:pPr algn="l"/>
            <a:endParaRPr lang="fr-FR" sz="1400" b="1" dirty="0">
              <a:solidFill>
                <a:srgbClr val="616161"/>
              </a:solidFill>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9. Septembre/Octobre – Les vendanges</a:t>
            </a:r>
            <a:endPar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Le raisin est prêt à être cueilli ! Le vigneron le récoltera à maturité optimale, c’est donc la période des vendanges</a:t>
            </a:r>
          </a:p>
          <a:p>
            <a:pPr algn="l"/>
            <a:endPar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pPr algn="l"/>
            <a:r>
              <a:rPr lang="fr-FR" sz="1400" b="1"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10. Novembre à Mars – La dormance</a:t>
            </a:r>
            <a:endParaRPr lang="fr-FR" sz="1400" b="1" dirty="0">
              <a:solidFill>
                <a:srgbClr val="616161"/>
              </a:solidFill>
              <a:latin typeface="Tahoma" panose="020B0604030504040204" pitchFamily="34" charset="0"/>
              <a:ea typeface="Tahoma" panose="020B0604030504040204" pitchFamily="34" charset="0"/>
              <a:cs typeface="Tahoma" panose="020B0604030504040204" pitchFamily="34" charset="0"/>
            </a:endParaRPr>
          </a:p>
          <a:p>
            <a:pPr algn="l"/>
            <a:r>
              <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rPr>
              <a:t>Les feuilles changent de couleur et tombent, la sève descend dans les racines, la vigne s’endort jusqu’à son prochain cycle végétatif.</a:t>
            </a:r>
          </a:p>
          <a:p>
            <a:pPr algn="l"/>
            <a:endPar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br>
              <a:rPr lang="fr-FR" sz="1000" dirty="0"/>
            </a:br>
            <a:endParaRPr lang="fr-FR" sz="1400" b="0" i="0" dirty="0">
              <a:solidFill>
                <a:srgbClr val="616161"/>
              </a:solidFill>
              <a:effectLst/>
              <a:latin typeface="Tahoma" panose="020B0604030504040204" pitchFamily="34" charset="0"/>
              <a:ea typeface="Tahoma" panose="020B0604030504040204" pitchFamily="34" charset="0"/>
              <a:cs typeface="Tahoma" panose="020B0604030504040204" pitchFamily="34" charset="0"/>
            </a:endParaRPr>
          </a:p>
          <a:p>
            <a:endParaRPr lang="fr-FR" sz="16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ZoneTexte 2">
            <a:extLst>
              <a:ext uri="{FF2B5EF4-FFF2-40B4-BE49-F238E27FC236}">
                <a16:creationId xmlns:a16="http://schemas.microsoft.com/office/drawing/2014/main" id="{CD42C8DE-31B8-3302-B738-BA25CBA864E7}"/>
              </a:ext>
            </a:extLst>
          </p:cNvPr>
          <p:cNvSpPr txBox="1"/>
          <p:nvPr/>
        </p:nvSpPr>
        <p:spPr>
          <a:xfrm>
            <a:off x="-106463" y="651013"/>
            <a:ext cx="9011434" cy="461665"/>
          </a:xfrm>
          <a:prstGeom prst="rect">
            <a:avLst/>
          </a:prstGeom>
          <a:noFill/>
        </p:spPr>
        <p:txBody>
          <a:bodyPr wrap="square">
            <a:spAutoFit/>
          </a:bodyPr>
          <a:lstStyle/>
          <a:p>
            <a:pPr algn="ctr"/>
            <a:r>
              <a:rPr lang="fr-FR" sz="2400" b="1" i="0" dirty="0">
                <a:effectLst/>
                <a:latin typeface="Tahoma" panose="020B0604030504040204" pitchFamily="34" charset="0"/>
                <a:ea typeface="Tahoma" panose="020B0604030504040204" pitchFamily="34" charset="0"/>
                <a:cs typeface="Tahoma" panose="020B0604030504040204" pitchFamily="34" charset="0"/>
              </a:rPr>
              <a:t>Le cycle de la vigne en 10 étapes</a:t>
            </a:r>
          </a:p>
        </p:txBody>
      </p:sp>
      <p:pic>
        <p:nvPicPr>
          <p:cNvPr id="13" name="Image 12">
            <a:extLst>
              <a:ext uri="{FF2B5EF4-FFF2-40B4-BE49-F238E27FC236}">
                <a16:creationId xmlns:a16="http://schemas.microsoft.com/office/drawing/2014/main" id="{2F26D50C-0AF3-0629-4496-0215868F7B90}"/>
              </a:ext>
            </a:extLst>
          </p:cNvPr>
          <p:cNvPicPr>
            <a:picLocks noChangeAspect="1"/>
          </p:cNvPicPr>
          <p:nvPr/>
        </p:nvPicPr>
        <p:blipFill>
          <a:blip r:embed="rId2"/>
          <a:stretch>
            <a:fillRect/>
          </a:stretch>
        </p:blipFill>
        <p:spPr>
          <a:xfrm>
            <a:off x="7224302" y="124781"/>
            <a:ext cx="1871634" cy="542591"/>
          </a:xfrm>
          <a:prstGeom prst="rect">
            <a:avLst/>
          </a:prstGeom>
        </p:spPr>
      </p:pic>
      <p:pic>
        <p:nvPicPr>
          <p:cNvPr id="6" name="Image 5">
            <a:extLst>
              <a:ext uri="{FF2B5EF4-FFF2-40B4-BE49-F238E27FC236}">
                <a16:creationId xmlns:a16="http://schemas.microsoft.com/office/drawing/2014/main" id="{A215354C-A673-C564-E947-0705C2B48A2C}"/>
              </a:ext>
            </a:extLst>
          </p:cNvPr>
          <p:cNvPicPr>
            <a:picLocks noChangeAspect="1"/>
          </p:cNvPicPr>
          <p:nvPr/>
        </p:nvPicPr>
        <p:blipFill>
          <a:blip r:embed="rId3"/>
          <a:stretch>
            <a:fillRect/>
          </a:stretch>
        </p:blipFill>
        <p:spPr>
          <a:xfrm>
            <a:off x="5868119" y="1158234"/>
            <a:ext cx="1753747" cy="1315311"/>
          </a:xfrm>
          <a:prstGeom prst="rect">
            <a:avLst/>
          </a:prstGeom>
        </p:spPr>
      </p:pic>
      <p:pic>
        <p:nvPicPr>
          <p:cNvPr id="7" name="Image 6">
            <a:extLst>
              <a:ext uri="{FF2B5EF4-FFF2-40B4-BE49-F238E27FC236}">
                <a16:creationId xmlns:a16="http://schemas.microsoft.com/office/drawing/2014/main" id="{6933C78F-3888-9B59-F148-89F79BCB9669}"/>
              </a:ext>
            </a:extLst>
          </p:cNvPr>
          <p:cNvPicPr>
            <a:picLocks noChangeAspect="1"/>
          </p:cNvPicPr>
          <p:nvPr/>
        </p:nvPicPr>
        <p:blipFill>
          <a:blip r:embed="rId4"/>
          <a:stretch>
            <a:fillRect/>
          </a:stretch>
        </p:blipFill>
        <p:spPr>
          <a:xfrm>
            <a:off x="5868144" y="2550430"/>
            <a:ext cx="1194578" cy="1593269"/>
          </a:xfrm>
          <a:prstGeom prst="rect">
            <a:avLst/>
          </a:prstGeom>
        </p:spPr>
      </p:pic>
      <p:pic>
        <p:nvPicPr>
          <p:cNvPr id="14" name="Image 13">
            <a:extLst>
              <a:ext uri="{FF2B5EF4-FFF2-40B4-BE49-F238E27FC236}">
                <a16:creationId xmlns:a16="http://schemas.microsoft.com/office/drawing/2014/main" id="{DA13E088-3C4B-D277-A185-06B7E066A3E4}"/>
              </a:ext>
            </a:extLst>
          </p:cNvPr>
          <p:cNvPicPr>
            <a:picLocks noChangeAspect="1"/>
          </p:cNvPicPr>
          <p:nvPr/>
        </p:nvPicPr>
        <p:blipFill>
          <a:blip r:embed="rId5"/>
          <a:stretch>
            <a:fillRect/>
          </a:stretch>
        </p:blipFill>
        <p:spPr>
          <a:xfrm>
            <a:off x="5868119" y="4220584"/>
            <a:ext cx="1428750" cy="1428750"/>
          </a:xfrm>
          <a:prstGeom prst="rect">
            <a:avLst/>
          </a:prstGeom>
        </p:spPr>
      </p:pic>
      <p:pic>
        <p:nvPicPr>
          <p:cNvPr id="15" name="Image 14">
            <a:extLst>
              <a:ext uri="{FF2B5EF4-FFF2-40B4-BE49-F238E27FC236}">
                <a16:creationId xmlns:a16="http://schemas.microsoft.com/office/drawing/2014/main" id="{1A2D95A3-9301-43BB-65BC-7098E24B3CB1}"/>
              </a:ext>
            </a:extLst>
          </p:cNvPr>
          <p:cNvPicPr>
            <a:picLocks noChangeAspect="1"/>
          </p:cNvPicPr>
          <p:nvPr/>
        </p:nvPicPr>
        <p:blipFill>
          <a:blip r:embed="rId6"/>
          <a:stretch>
            <a:fillRect/>
          </a:stretch>
        </p:blipFill>
        <p:spPr>
          <a:xfrm>
            <a:off x="7380312" y="4745767"/>
            <a:ext cx="1584176" cy="2112234"/>
          </a:xfrm>
          <a:prstGeom prst="rect">
            <a:avLst/>
          </a:prstGeom>
        </p:spPr>
      </p:pic>
    </p:spTree>
    <p:extLst>
      <p:ext uri="{BB962C8B-B14F-4D97-AF65-F5344CB8AC3E}">
        <p14:creationId xmlns:p14="http://schemas.microsoft.com/office/powerpoint/2010/main" val="420783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49">
                                            <p:txEl>
                                              <p:pRg st="3" end="3"/>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49">
                                            <p:txEl>
                                              <p:pRg st="4" end="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9">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49">
                                            <p:txEl>
                                              <p:pRg st="9" end="9"/>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449">
                                            <p:txEl>
                                              <p:pRg st="10" end="1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49">
                                            <p:txEl>
                                              <p:pRg st="12" end="12"/>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49">
                                            <p:txEl>
                                              <p:pRg st="13" end="13"/>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4" name="Picture 490" descr="C:\Users\Tom\AppData\Local\Microsoft\Windows\Temporary Internet Files\Content.IE5\CVCJG8ZL\MPj04385690000[1].jpg"/>
          <p:cNvPicPr>
            <a:picLocks noChangeAspect="1" noChangeArrowheads="1"/>
          </p:cNvPicPr>
          <p:nvPr/>
        </p:nvPicPr>
        <p:blipFill>
          <a:blip r:embed="rId2" cstate="print"/>
          <a:srcRect/>
          <a:stretch>
            <a:fillRect/>
          </a:stretch>
        </p:blipFill>
        <p:spPr bwMode="auto">
          <a:xfrm>
            <a:off x="5793199" y="404664"/>
            <a:ext cx="3093407" cy="4985792"/>
          </a:xfrm>
          <a:prstGeom prst="rect">
            <a:avLst/>
          </a:prstGeom>
          <a:noFill/>
        </p:spPr>
      </p:pic>
      <p:sp>
        <p:nvSpPr>
          <p:cNvPr id="448" name="Titre 447"/>
          <p:cNvSpPr>
            <a:spLocks noGrp="1"/>
          </p:cNvSpPr>
          <p:nvPr>
            <p:ph type="ctrTitle"/>
          </p:nvPr>
        </p:nvSpPr>
        <p:spPr>
          <a:xfrm>
            <a:off x="275156" y="164861"/>
            <a:ext cx="5685695" cy="479606"/>
          </a:xfrm>
        </p:spPr>
        <p:txBody>
          <a:bodyPr>
            <a:normAutofit/>
          </a:bodyPr>
          <a:lstStyle/>
          <a:p>
            <a:pPr algn="l"/>
            <a:r>
              <a:rPr lang="fr-FR" sz="1600" b="1" dirty="0">
                <a:latin typeface="Tahoma" panose="020B0604030504040204" pitchFamily="34" charset="0"/>
                <a:ea typeface="Tahoma" panose="020B0604030504040204" pitchFamily="34" charset="0"/>
                <a:cs typeface="Tahoma" panose="020B0604030504040204" pitchFamily="34" charset="0"/>
              </a:rPr>
              <a:t>Initiation au monde du vin</a:t>
            </a:r>
          </a:p>
        </p:txBody>
      </p:sp>
      <p:sp>
        <p:nvSpPr>
          <p:cNvPr id="449" name="Sous-titre 448"/>
          <p:cNvSpPr>
            <a:spLocks noGrp="1"/>
          </p:cNvSpPr>
          <p:nvPr>
            <p:ph type="subTitle" idx="1"/>
          </p:nvPr>
        </p:nvSpPr>
        <p:spPr>
          <a:xfrm>
            <a:off x="506369" y="836712"/>
            <a:ext cx="5286830" cy="1752600"/>
          </a:xfrm>
        </p:spPr>
        <p:txBody>
          <a:bodyPr>
            <a:normAutofit fontScale="85000" lnSpcReduction="20000"/>
          </a:bodyPr>
          <a:lstStyle/>
          <a:p>
            <a:endParaRPr lang="fr-FR" sz="66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endParaRPr>
          </a:p>
          <a:p>
            <a:r>
              <a:rPr lang="fr-FR" sz="66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p>
        </p:txBody>
      </p:sp>
      <p:pic>
        <p:nvPicPr>
          <p:cNvPr id="13" name="Image 12">
            <a:extLst>
              <a:ext uri="{FF2B5EF4-FFF2-40B4-BE49-F238E27FC236}">
                <a16:creationId xmlns:a16="http://schemas.microsoft.com/office/drawing/2014/main" id="{CE2FD6F2-6477-FBEE-CDED-F29047921D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88" y="6182586"/>
            <a:ext cx="1872208" cy="541500"/>
          </a:xfrm>
          <a:prstGeom prst="rect">
            <a:avLst/>
          </a:prstGeom>
        </p:spPr>
      </p:pic>
      <p:pic>
        <p:nvPicPr>
          <p:cNvPr id="2" name="Image 1">
            <a:extLst>
              <a:ext uri="{FF2B5EF4-FFF2-40B4-BE49-F238E27FC236}">
                <a16:creationId xmlns:a16="http://schemas.microsoft.com/office/drawing/2014/main" id="{00000000-0008-0000-0900-000010000000}"/>
              </a:ext>
            </a:extLst>
          </p:cNvPr>
          <p:cNvPicPr>
            <a:picLocks noChangeAspect="1"/>
          </p:cNvPicPr>
          <p:nvPr/>
        </p:nvPicPr>
        <p:blipFill>
          <a:blip r:embed="rId4"/>
          <a:stretch>
            <a:fillRect/>
          </a:stretch>
        </p:blipFill>
        <p:spPr>
          <a:xfrm>
            <a:off x="488435" y="2694793"/>
            <a:ext cx="5350391" cy="2935466"/>
          </a:xfrm>
          <a:prstGeom prst="rect">
            <a:avLst/>
          </a:prstGeom>
        </p:spPr>
      </p:pic>
    </p:spTree>
    <p:extLst>
      <p:ext uri="{BB962C8B-B14F-4D97-AF65-F5344CB8AC3E}">
        <p14:creationId xmlns:p14="http://schemas.microsoft.com/office/powerpoint/2010/main" val="216003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449" name="Sous-titre 448"/>
          <p:cNvSpPr>
            <a:spLocks noGrp="1"/>
          </p:cNvSpPr>
          <p:nvPr>
            <p:ph type="subTitle" idx="1"/>
          </p:nvPr>
        </p:nvSpPr>
        <p:spPr>
          <a:xfrm>
            <a:off x="25062" y="1097360"/>
            <a:ext cx="7139730" cy="5760640"/>
          </a:xfrm>
        </p:spPr>
        <p:txBody>
          <a:bodyPr>
            <a:normAutofit fontScale="85000" lnSpcReduction="20000"/>
          </a:bodyPr>
          <a:lstStyle/>
          <a:p>
            <a:pPr marL="285750" indent="-285750" algn="l">
              <a:buFont typeface="Arial" panose="020B0604020202020204" pitchFamily="34" charset="0"/>
              <a:buChar char="•"/>
            </a:pPr>
            <a:r>
              <a:rPr lang="fr-FR" sz="1500" b="1" dirty="0">
                <a:solidFill>
                  <a:srgbClr val="444444"/>
                </a:solidFill>
                <a:latin typeface="Tahoma" panose="020B0604030504040204" pitchFamily="34" charset="0"/>
                <a:ea typeface="Tahoma" panose="020B0604030504040204" pitchFamily="34" charset="0"/>
                <a:cs typeface="Tahoma" panose="020B0604030504040204" pitchFamily="34" charset="0"/>
              </a:rPr>
              <a:t>A</a:t>
            </a:r>
            <a:r>
              <a:rPr lang="fr-FR" sz="1500" b="1"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u IVème après JC </a:t>
            </a:r>
            <a:r>
              <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Ausone (grand poète du Bas-Empire Romain) relève la beauté des paysages de la Moselle et la présence des vignes.</a:t>
            </a:r>
          </a:p>
          <a:p>
            <a:pPr marL="285750" indent="-285750" algn="l">
              <a:buFont typeface="Arial" panose="020B0604020202020204" pitchFamily="34" charset="0"/>
              <a:buChar char="•"/>
            </a:pPr>
            <a:endPar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endParaRPr>
          </a:p>
          <a:p>
            <a:pPr marL="285750" indent="-285750" algn="l">
              <a:buFont typeface="Arial" panose="020B0604020202020204" pitchFamily="34" charset="0"/>
              <a:buChar char="•"/>
            </a:pPr>
            <a:r>
              <a:rPr lang="fr-FR" sz="1500" b="1" dirty="0">
                <a:solidFill>
                  <a:srgbClr val="444444"/>
                </a:solidFill>
                <a:latin typeface="Tahoma" panose="020B0604030504040204" pitchFamily="34" charset="0"/>
                <a:ea typeface="Tahoma" panose="020B0604030504040204" pitchFamily="34" charset="0"/>
                <a:cs typeface="Tahoma" panose="020B0604030504040204" pitchFamily="34" charset="0"/>
              </a:rPr>
              <a:t>L'avènement de Charlemagne, reprise et expansion de la vigne par les ecclésiastiques et les nobles</a:t>
            </a:r>
            <a:r>
              <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 </a:t>
            </a:r>
          </a:p>
          <a:p>
            <a:pPr algn="l"/>
            <a:r>
              <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En ce VIIIème siècle Charlemagne est titré </a:t>
            </a:r>
            <a:r>
              <a:rPr lang="fr-FR" sz="1500" b="1"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 père des vignes » pater </a:t>
            </a:r>
            <a:r>
              <a:rPr lang="fr-FR" sz="1500" b="1" i="0" dirty="0" err="1">
                <a:solidFill>
                  <a:srgbClr val="444444"/>
                </a:solidFill>
                <a:effectLst/>
                <a:latin typeface="Tahoma" panose="020B0604030504040204" pitchFamily="34" charset="0"/>
                <a:ea typeface="Tahoma" panose="020B0604030504040204" pitchFamily="34" charset="0"/>
                <a:cs typeface="Tahoma" panose="020B0604030504040204" pitchFamily="34" charset="0"/>
              </a:rPr>
              <a:t>vinearum</a:t>
            </a:r>
            <a:r>
              <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 par l'évêque d'Orléans, les vignes seront en grande partie confiées aux abbayes et églises. L'abbaye de Murbach située au fond de la Vallée vosgienne, est créée en 727 par le Comte Eberhard d'Eguisheim. Elle sera reprise en 926 sous la direction de l'abbaye de Cluny .Plus tard au IXème siècle Charlemagne confirmera son protectionnisme pour la vigne dans le capitulaire de villis en étendant l'intendance des vignobles aux rois et aux princes. Cela favorisera considérablement l'expansion du vignoble alsacien.</a:t>
            </a:r>
          </a:p>
          <a:p>
            <a:pPr algn="l"/>
            <a:endPar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endParaRPr>
          </a:p>
          <a:p>
            <a:pPr algn="l"/>
            <a:r>
              <a:rPr lang="fr-FR" sz="1500" b="1"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Du lent calvaire de la viticulture rhénane, à sa résurrection, du XVIème au XXème siècles </a:t>
            </a:r>
            <a:r>
              <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 </a:t>
            </a:r>
          </a:p>
          <a:p>
            <a:pPr marL="171450" indent="-171450" algn="l">
              <a:buFont typeface="Arial" panose="020B0604020202020204" pitchFamily="34" charset="0"/>
              <a:buChar char="•"/>
            </a:pPr>
            <a:r>
              <a:rPr lang="fr-FR" sz="1500" dirty="0">
                <a:solidFill>
                  <a:srgbClr val="444444"/>
                </a:solidFill>
                <a:latin typeface="Tahoma" panose="020B0604030504040204" pitchFamily="34" charset="0"/>
                <a:ea typeface="Tahoma" panose="020B0604030504040204" pitchFamily="34" charset="0"/>
                <a:cs typeface="Tahoma" panose="020B0604030504040204" pitchFamily="34" charset="0"/>
              </a:rPr>
              <a:t>L</a:t>
            </a:r>
            <a:r>
              <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e XVIème est marqué par le début des guerres profondes de religion. A cette époque le vignoble alsacien s'étendait deux fois plus qu'à l'heure actuelle. La région va se retrouver au cœur d'un conflit qui ne verra sa fin qu'en 1648. C'est la guerre de Trente Ans. Elle est pillée plusieurs fois, les villages rasés et brulés, la famine se répand et la peste porte le coup fatal. Les alsaciens sont ruinés, l'économie s'effondre</a:t>
            </a:r>
          </a:p>
          <a:p>
            <a:pPr marL="171450" indent="-171450" algn="l">
              <a:buFont typeface="Arial" panose="020B0604020202020204" pitchFamily="34" charset="0"/>
              <a:buChar char="•"/>
            </a:pPr>
            <a:r>
              <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C'en est pas fini du long calvaire du vignoble alsacien. En effet en 1870 bien que les vins du Rhin français (ils étaient appelés ainsi) étaient très appréciés, la guerre de Prusse éclata et la région devint Allemande. Par protectionnisme les Allemands interdirent aux vignerons alsaciens de commercialiser leurs vins sous le nom de vin du Rhin, ils choisirent alors définitivement le nom de Vin d'Alsace. Ils atteignirent leur plus bas niveau qualitatif en 1918 après la première guerre mondiale qui en plus de cela détruisit beaucoup de vignobles. </a:t>
            </a:r>
          </a:p>
          <a:p>
            <a:pPr marL="171450" indent="-171450" algn="l">
              <a:buFont typeface="Arial" panose="020B0604020202020204" pitchFamily="34" charset="0"/>
              <a:buChar char="•"/>
            </a:pPr>
            <a:r>
              <a:rPr lang="fr-FR" sz="15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La réunification à la France ne profita pas aux vins qui se retrouvèrent en concurrence avec les vins en tout genre du plus gros producteur mondial. Les vins alsaciens firent un gros flop sur le marché. Tous ces désastres n'auront pas eu raison du vignoble et de la persévérance de la population qui surmonta génération après génération toutes les difficultés. Cette ténacité fut récompensée en 1945 lorsque l'appellation d'origine contrôlée fût promulguée.</a:t>
            </a:r>
            <a:endParaRPr lang="fr-FR" sz="15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053" name="Picture 5" descr="Le capitulaire de Villis, sacré Charlemagne ! - Hortus Focus I mag">
            <a:extLst>
              <a:ext uri="{FF2B5EF4-FFF2-40B4-BE49-F238E27FC236}">
                <a16:creationId xmlns:a16="http://schemas.microsoft.com/office/drawing/2014/main" id="{7C29D0F9-C4BC-EB2F-6BFF-3E418FC4D3F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2526" y="1916832"/>
            <a:ext cx="1655676" cy="110378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L'abbaye de Murbach en Alsace : préparez votre visite touristique.">
            <a:extLst>
              <a:ext uri="{FF2B5EF4-FFF2-40B4-BE49-F238E27FC236}">
                <a16:creationId xmlns:a16="http://schemas.microsoft.com/office/drawing/2014/main" id="{3C3398F2-46D8-DA6D-AE90-C4A55C4007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6471" y="3074277"/>
            <a:ext cx="1685572" cy="225032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689DCB84-AD30-3FD0-3856-BA4D648F4CA4}"/>
              </a:ext>
            </a:extLst>
          </p:cNvPr>
          <p:cNvPicPr>
            <a:picLocks noChangeAspect="1"/>
          </p:cNvPicPr>
          <p:nvPr/>
        </p:nvPicPr>
        <p:blipFill>
          <a:blip r:embed="rId4"/>
          <a:stretch>
            <a:fillRect/>
          </a:stretch>
        </p:blipFill>
        <p:spPr>
          <a:xfrm>
            <a:off x="7254547" y="6341251"/>
            <a:ext cx="1871634" cy="542591"/>
          </a:xfrm>
          <a:prstGeom prst="rect">
            <a:avLst/>
          </a:prstGeom>
        </p:spPr>
      </p:pic>
      <p:sp>
        <p:nvSpPr>
          <p:cNvPr id="3" name="ZoneTexte 2">
            <a:extLst>
              <a:ext uri="{FF2B5EF4-FFF2-40B4-BE49-F238E27FC236}">
                <a16:creationId xmlns:a16="http://schemas.microsoft.com/office/drawing/2014/main" id="{CD42C8DE-31B8-3302-B738-BA25CBA864E7}"/>
              </a:ext>
            </a:extLst>
          </p:cNvPr>
          <p:cNvSpPr txBox="1"/>
          <p:nvPr/>
        </p:nvSpPr>
        <p:spPr>
          <a:xfrm>
            <a:off x="25061" y="677888"/>
            <a:ext cx="6995211" cy="461665"/>
          </a:xfrm>
          <a:prstGeom prst="rect">
            <a:avLst/>
          </a:prstGeom>
          <a:noFill/>
        </p:spPr>
        <p:txBody>
          <a:bodyPr wrap="square">
            <a:spAutoFit/>
          </a:bodyPr>
          <a:lstStyle/>
          <a:p>
            <a:pPr algn="ctr"/>
            <a:r>
              <a:rPr lang="fr-FR" sz="2400" b="1" dirty="0">
                <a:latin typeface="Tahoma" panose="020B0604030504040204" pitchFamily="34" charset="0"/>
                <a:ea typeface="Tahoma" panose="020B0604030504040204" pitchFamily="34" charset="0"/>
                <a:cs typeface="Tahoma" panose="020B0604030504040204" pitchFamily="34" charset="0"/>
              </a:rPr>
              <a:t>Histoire</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7486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053"/>
                                        </p:tgtEl>
                                        <p:attrNameLst>
                                          <p:attrName>style.visibility</p:attrName>
                                        </p:attrNameLst>
                                      </p:cBhvr>
                                      <p:to>
                                        <p:strVal val="visible"/>
                                      </p:to>
                                    </p:set>
                                    <p:anim calcmode="lin" valueType="num">
                                      <p:cBhvr additive="base">
                                        <p:cTn id="11" dur="500" fill="hold"/>
                                        <p:tgtEl>
                                          <p:spTgt spid="2053"/>
                                        </p:tgtEl>
                                        <p:attrNameLst>
                                          <p:attrName>ppt_x</p:attrName>
                                        </p:attrNameLst>
                                      </p:cBhvr>
                                      <p:tavLst>
                                        <p:tav tm="0">
                                          <p:val>
                                            <p:strVal val="#ppt_x"/>
                                          </p:val>
                                        </p:tav>
                                        <p:tav tm="100000">
                                          <p:val>
                                            <p:strVal val="#ppt_x"/>
                                          </p:val>
                                        </p:tav>
                                      </p:tavLst>
                                    </p:anim>
                                    <p:anim calcmode="lin" valueType="num">
                                      <p:cBhvr additive="base">
                                        <p:cTn id="12"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4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055"/>
                                        </p:tgtEl>
                                        <p:attrNameLst>
                                          <p:attrName>style.visibility</p:attrName>
                                        </p:attrNameLst>
                                      </p:cBhvr>
                                      <p:to>
                                        <p:strVal val="visible"/>
                                      </p:to>
                                    </p:set>
                                    <p:anim calcmode="lin" valueType="num">
                                      <p:cBhvr additive="base">
                                        <p:cTn id="21" dur="500" fill="hold"/>
                                        <p:tgtEl>
                                          <p:spTgt spid="2055"/>
                                        </p:tgtEl>
                                        <p:attrNameLst>
                                          <p:attrName>ppt_x</p:attrName>
                                        </p:attrNameLst>
                                      </p:cBhvr>
                                      <p:tavLst>
                                        <p:tav tm="0">
                                          <p:val>
                                            <p:strVal val="#ppt_x"/>
                                          </p:val>
                                        </p:tav>
                                        <p:tav tm="100000">
                                          <p:val>
                                            <p:strVal val="#ppt_x"/>
                                          </p:val>
                                        </p:tav>
                                      </p:tavLst>
                                    </p:anim>
                                    <p:anim calcmode="lin" valueType="num">
                                      <p:cBhvr additive="base">
                                        <p:cTn id="22"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4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4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pic>
        <p:nvPicPr>
          <p:cNvPr id="4" name="Image 3">
            <a:extLst>
              <a:ext uri="{FF2B5EF4-FFF2-40B4-BE49-F238E27FC236}">
                <a16:creationId xmlns:a16="http://schemas.microsoft.com/office/drawing/2014/main" id="{00000000-0008-0000-0900-0000040000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1" y="980728"/>
            <a:ext cx="8985735" cy="5112567"/>
          </a:xfrm>
          <a:prstGeom prst="rect">
            <a:avLst/>
          </a:prstGeom>
          <a:noFill/>
          <a:extLst>
            <a:ext uri="{909E8E84-426E-40DD-AFC4-6F175D3DCCD1}">
              <a14:hiddenFill xmlns:a14="http://schemas.microsoft.com/office/drawing/2010/main">
                <a:solidFill>
                  <a:srgbClr val="FFFFFF"/>
                </a:solidFill>
              </a14:hiddenFill>
            </a:ext>
          </a:extLst>
        </p:spPr>
      </p:pic>
      <p:sp>
        <p:nvSpPr>
          <p:cNvPr id="6" name="Sous-titre 5">
            <a:extLst>
              <a:ext uri="{FF2B5EF4-FFF2-40B4-BE49-F238E27FC236}">
                <a16:creationId xmlns:a16="http://schemas.microsoft.com/office/drawing/2014/main" id="{9C9A4D83-18CD-6300-7904-5826CC78AF5B}"/>
              </a:ext>
            </a:extLst>
          </p:cNvPr>
          <p:cNvSpPr>
            <a:spLocks noGrp="1"/>
          </p:cNvSpPr>
          <p:nvPr>
            <p:ph type="subTitle" idx="1"/>
          </p:nvPr>
        </p:nvSpPr>
        <p:spPr/>
        <p:txBody>
          <a:bodyPr/>
          <a:lstStyle/>
          <a:p>
            <a:endParaRPr lang="fr-BE" dirty="0"/>
          </a:p>
        </p:txBody>
      </p:sp>
      <p:pic>
        <p:nvPicPr>
          <p:cNvPr id="2" name="Image 1">
            <a:extLst>
              <a:ext uri="{FF2B5EF4-FFF2-40B4-BE49-F238E27FC236}">
                <a16:creationId xmlns:a16="http://schemas.microsoft.com/office/drawing/2014/main" id="{68C9C603-6B12-5CDB-08F4-9566A5D5FA97}"/>
              </a:ext>
            </a:extLst>
          </p:cNvPr>
          <p:cNvPicPr>
            <a:picLocks noChangeAspect="1"/>
          </p:cNvPicPr>
          <p:nvPr/>
        </p:nvPicPr>
        <p:blipFill>
          <a:blip r:embed="rId3"/>
          <a:stretch>
            <a:fillRect/>
          </a:stretch>
        </p:blipFill>
        <p:spPr>
          <a:xfrm>
            <a:off x="7272366" y="6317843"/>
            <a:ext cx="1871634" cy="542591"/>
          </a:xfrm>
          <a:prstGeom prst="rect">
            <a:avLst/>
          </a:prstGeom>
        </p:spPr>
      </p:pic>
    </p:spTree>
    <p:extLst>
      <p:ext uri="{BB962C8B-B14F-4D97-AF65-F5344CB8AC3E}">
        <p14:creationId xmlns:p14="http://schemas.microsoft.com/office/powerpoint/2010/main" val="1566996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6" name="Sous-titre 5">
            <a:extLst>
              <a:ext uri="{FF2B5EF4-FFF2-40B4-BE49-F238E27FC236}">
                <a16:creationId xmlns:a16="http://schemas.microsoft.com/office/drawing/2014/main" id="{9C9A4D83-18CD-6300-7904-5826CC78AF5B}"/>
              </a:ext>
            </a:extLst>
          </p:cNvPr>
          <p:cNvSpPr>
            <a:spLocks noGrp="1"/>
          </p:cNvSpPr>
          <p:nvPr>
            <p:ph type="subTitle" idx="1"/>
          </p:nvPr>
        </p:nvSpPr>
        <p:spPr>
          <a:xfrm>
            <a:off x="257357" y="1490754"/>
            <a:ext cx="4949222" cy="1584173"/>
          </a:xfrm>
        </p:spPr>
        <p:txBody>
          <a:bodyPr>
            <a:normAutofit/>
          </a:bodyPr>
          <a:lstStyle/>
          <a:p>
            <a:pPr algn="l"/>
            <a:r>
              <a:rPr lang="fr-FR" sz="1200" dirty="0">
                <a:solidFill>
                  <a:schemeClr val="tx1"/>
                </a:solidFill>
                <a:latin typeface="Tahoma" panose="020B0604030504040204" pitchFamily="34" charset="0"/>
                <a:ea typeface="Tahoma" panose="020B0604030504040204" pitchFamily="34" charset="0"/>
                <a:cs typeface="Tahoma" panose="020B0604030504040204" pitchFamily="34" charset="0"/>
              </a:rPr>
              <a:t>Le vignoble Alsacien s’étale sur une bande extrêmement étroite d’une dizaine de kilomètres et se déploie en longueur sur 170 kilomètres entre Strasbourg et Mulhouse.</a:t>
            </a:r>
            <a:endParaRPr lang="fr-BE"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endParaRPr lang="fr-FR"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fr-FR" sz="1200" dirty="0">
                <a:solidFill>
                  <a:schemeClr val="tx1"/>
                </a:solidFill>
                <a:latin typeface="Tahoma" panose="020B0604030504040204" pitchFamily="34" charset="0"/>
                <a:ea typeface="Tahoma" panose="020B0604030504040204" pitchFamily="34" charset="0"/>
                <a:cs typeface="Tahoma" panose="020B0604030504040204" pitchFamily="34" charset="0"/>
              </a:rPr>
              <a:t>Situés sur les départements du Haut-Rhin et du Bas-Rhin, les vins d’Alsace se trouvent à la limite sud champenoise, ce qui en fait la région la plus septentrionale de France. </a:t>
            </a:r>
          </a:p>
          <a:p>
            <a:pPr algn="l"/>
            <a:endParaRPr lang="fr-FR" sz="17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Image 1">
            <a:extLst>
              <a:ext uri="{FF2B5EF4-FFF2-40B4-BE49-F238E27FC236}">
                <a16:creationId xmlns:a16="http://schemas.microsoft.com/office/drawing/2014/main" id="{00000000-0008-0000-0900-000002000000}"/>
              </a:ext>
            </a:extLst>
          </p:cNvPr>
          <p:cNvPicPr>
            <a:picLocks noChangeAspect="1"/>
          </p:cNvPicPr>
          <p:nvPr/>
        </p:nvPicPr>
        <p:blipFill>
          <a:blip r:embed="rId2"/>
          <a:stretch>
            <a:fillRect/>
          </a:stretch>
        </p:blipFill>
        <p:spPr>
          <a:xfrm>
            <a:off x="1331640" y="2911900"/>
            <a:ext cx="2664296" cy="3897484"/>
          </a:xfrm>
          <a:prstGeom prst="rect">
            <a:avLst/>
          </a:prstGeom>
        </p:spPr>
      </p:pic>
      <p:pic>
        <p:nvPicPr>
          <p:cNvPr id="1026" name="Picture 2" descr="Vignoble d'alsace">
            <a:extLst>
              <a:ext uri="{FF2B5EF4-FFF2-40B4-BE49-F238E27FC236}">
                <a16:creationId xmlns:a16="http://schemas.microsoft.com/office/drawing/2014/main" id="{10A8AA69-2460-38CF-9218-0FF2899BA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3" y="3456623"/>
            <a:ext cx="3024337" cy="28201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ignoble alsace">
            <a:extLst>
              <a:ext uri="{FF2B5EF4-FFF2-40B4-BE49-F238E27FC236}">
                <a16:creationId xmlns:a16="http://schemas.microsoft.com/office/drawing/2014/main" id="{6FBAAB38-45BD-092B-D44A-A160FE1755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3" y="257518"/>
            <a:ext cx="3024337" cy="281740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12C9B74A-0939-66B5-C9CF-DDB6F28CB488}"/>
              </a:ext>
            </a:extLst>
          </p:cNvPr>
          <p:cNvPicPr>
            <a:picLocks noChangeAspect="1"/>
          </p:cNvPicPr>
          <p:nvPr/>
        </p:nvPicPr>
        <p:blipFill>
          <a:blip r:embed="rId5"/>
          <a:stretch>
            <a:fillRect/>
          </a:stretch>
        </p:blipFill>
        <p:spPr>
          <a:xfrm>
            <a:off x="7272366" y="6276445"/>
            <a:ext cx="1871634" cy="542591"/>
          </a:xfrm>
          <a:prstGeom prst="rect">
            <a:avLst/>
          </a:prstGeom>
        </p:spPr>
      </p:pic>
      <p:sp>
        <p:nvSpPr>
          <p:cNvPr id="5" name="ZoneTexte 4">
            <a:extLst>
              <a:ext uri="{FF2B5EF4-FFF2-40B4-BE49-F238E27FC236}">
                <a16:creationId xmlns:a16="http://schemas.microsoft.com/office/drawing/2014/main" id="{D566FFD1-9776-DC7B-44AA-927F3F4C8D3F}"/>
              </a:ext>
            </a:extLst>
          </p:cNvPr>
          <p:cNvSpPr txBox="1"/>
          <p:nvPr/>
        </p:nvSpPr>
        <p:spPr>
          <a:xfrm>
            <a:off x="395535" y="1064198"/>
            <a:ext cx="4608513" cy="369332"/>
          </a:xfrm>
          <a:prstGeom prst="rect">
            <a:avLst/>
          </a:prstGeom>
          <a:noFill/>
        </p:spPr>
        <p:txBody>
          <a:bodyPr wrap="square">
            <a:spAutoFit/>
          </a:bodyPr>
          <a:lstStyle/>
          <a:p>
            <a:pPr algn="ctr"/>
            <a:r>
              <a:rPr lang="fr-FR" sz="1800" b="1" dirty="0">
                <a:solidFill>
                  <a:schemeClr val="tx1"/>
                </a:solidFill>
                <a:latin typeface="Tahoma" panose="020B0604030504040204" pitchFamily="34" charset="0"/>
                <a:ea typeface="Tahoma" panose="020B0604030504040204" pitchFamily="34" charset="0"/>
                <a:cs typeface="Tahoma" panose="020B0604030504040204" pitchFamily="34" charset="0"/>
              </a:rPr>
              <a:t>SITUATION GEOGRAPHIQUE</a:t>
            </a:r>
          </a:p>
        </p:txBody>
      </p:sp>
    </p:spTree>
    <p:extLst>
      <p:ext uri="{BB962C8B-B14F-4D97-AF65-F5344CB8AC3E}">
        <p14:creationId xmlns:p14="http://schemas.microsoft.com/office/powerpoint/2010/main" val="341970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1000"/>
                                        <p:tgtEl>
                                          <p:spTgt spid="6">
                                            <p:txEl>
                                              <p:pRg st="2" end="2"/>
                                            </p:txEl>
                                          </p:spTgt>
                                        </p:tgtEl>
                                      </p:cBhvr>
                                    </p:animEffect>
                                    <p:anim calcmode="lin" valueType="num">
                                      <p:cBhvr>
                                        <p:cTn id="1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6" name="Sous-titre 5">
            <a:extLst>
              <a:ext uri="{FF2B5EF4-FFF2-40B4-BE49-F238E27FC236}">
                <a16:creationId xmlns:a16="http://schemas.microsoft.com/office/drawing/2014/main" id="{9C9A4D83-18CD-6300-7904-5826CC78AF5B}"/>
              </a:ext>
            </a:extLst>
          </p:cNvPr>
          <p:cNvSpPr>
            <a:spLocks noGrp="1"/>
          </p:cNvSpPr>
          <p:nvPr>
            <p:ph type="subTitle" idx="1"/>
          </p:nvPr>
        </p:nvSpPr>
        <p:spPr>
          <a:xfrm>
            <a:off x="179512" y="5373216"/>
            <a:ext cx="8712968" cy="1152127"/>
          </a:xfrm>
        </p:spPr>
        <p:txBody>
          <a:bodyPr>
            <a:normAutofit/>
          </a:bodyPr>
          <a:lstStyle/>
          <a:p>
            <a:pPr algn="l"/>
            <a:r>
              <a:rPr lang="fr-FR" sz="1300" b="0" i="0" dirty="0">
                <a:solidFill>
                  <a:srgbClr val="444444"/>
                </a:solidFill>
                <a:effectLst/>
                <a:latin typeface="Tahoma" panose="020B0604030504040204" pitchFamily="34" charset="0"/>
                <a:ea typeface="Tahoma" panose="020B0604030504040204" pitchFamily="34" charset="0"/>
                <a:cs typeface="Tahoma" panose="020B0604030504040204" pitchFamily="34" charset="0"/>
              </a:rPr>
              <a:t>Le vignoble bénéficie d’un climat semi-continental. Cependant il jouit d’un micro climat tout à fait propre à cette région. En effet, étant situé aux pieds du massif Vosgien, il se retrouve donc abrité des influences océaniques ce qui a l’effet de lui assurer la pluviométrie quasi la plus basse de France (de 500 à 600mm d’eau par an). Aussi les vignes étant situées sur les collines sous-vosgiennes, cela leur assure un ensoleillement optimal (entre 1600 et 1800h/an de soleil) et permet une très bonne maturité du raisin.</a:t>
            </a:r>
            <a:endParaRPr lang="fr-BE" sz="13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 name="Tableau 1">
            <a:extLst>
              <a:ext uri="{FF2B5EF4-FFF2-40B4-BE49-F238E27FC236}">
                <a16:creationId xmlns:a16="http://schemas.microsoft.com/office/drawing/2014/main" id="{27CA1EB3-72B8-780E-AF44-541837D8BBE3}"/>
              </a:ext>
            </a:extLst>
          </p:cNvPr>
          <p:cNvGraphicFramePr>
            <a:graphicFrameLocks noGrp="1"/>
          </p:cNvGraphicFramePr>
          <p:nvPr>
            <p:extLst>
              <p:ext uri="{D42A27DB-BD31-4B8C-83A1-F6EECF244321}">
                <p14:modId xmlns:p14="http://schemas.microsoft.com/office/powerpoint/2010/main" val="3193549186"/>
              </p:ext>
            </p:extLst>
          </p:nvPr>
        </p:nvGraphicFramePr>
        <p:xfrm>
          <a:off x="251520" y="874467"/>
          <a:ext cx="8640960" cy="4444615"/>
        </p:xfrm>
        <a:graphic>
          <a:graphicData uri="http://schemas.openxmlformats.org/drawingml/2006/table">
            <a:tbl>
              <a:tblPr>
                <a:tableStyleId>{5C22544A-7EE6-4342-B048-85BDC9FD1C3A}</a:tableStyleId>
              </a:tblPr>
              <a:tblGrid>
                <a:gridCol w="1648893">
                  <a:extLst>
                    <a:ext uri="{9D8B030D-6E8A-4147-A177-3AD203B41FA5}">
                      <a16:colId xmlns:a16="http://schemas.microsoft.com/office/drawing/2014/main" val="4016356241"/>
                    </a:ext>
                  </a:extLst>
                </a:gridCol>
                <a:gridCol w="1444447">
                  <a:extLst>
                    <a:ext uri="{9D8B030D-6E8A-4147-A177-3AD203B41FA5}">
                      <a16:colId xmlns:a16="http://schemas.microsoft.com/office/drawing/2014/main" val="3552515199"/>
                    </a:ext>
                  </a:extLst>
                </a:gridCol>
                <a:gridCol w="1444447">
                  <a:extLst>
                    <a:ext uri="{9D8B030D-6E8A-4147-A177-3AD203B41FA5}">
                      <a16:colId xmlns:a16="http://schemas.microsoft.com/office/drawing/2014/main" val="309509333"/>
                    </a:ext>
                  </a:extLst>
                </a:gridCol>
                <a:gridCol w="1480557">
                  <a:extLst>
                    <a:ext uri="{9D8B030D-6E8A-4147-A177-3AD203B41FA5}">
                      <a16:colId xmlns:a16="http://schemas.microsoft.com/office/drawing/2014/main" val="1763596304"/>
                    </a:ext>
                  </a:extLst>
                </a:gridCol>
                <a:gridCol w="1516669">
                  <a:extLst>
                    <a:ext uri="{9D8B030D-6E8A-4147-A177-3AD203B41FA5}">
                      <a16:colId xmlns:a16="http://schemas.microsoft.com/office/drawing/2014/main" val="3400265619"/>
                    </a:ext>
                  </a:extLst>
                </a:gridCol>
                <a:gridCol w="1105947">
                  <a:extLst>
                    <a:ext uri="{9D8B030D-6E8A-4147-A177-3AD203B41FA5}">
                      <a16:colId xmlns:a16="http://schemas.microsoft.com/office/drawing/2014/main" val="3301382238"/>
                    </a:ext>
                  </a:extLst>
                </a:gridCol>
              </a:tblGrid>
              <a:tr h="510153">
                <a:tc>
                  <a:txBody>
                    <a:bodyPr/>
                    <a:lstStyle/>
                    <a:p>
                      <a:pPr algn="r" fontAlgn="b"/>
                      <a:r>
                        <a:rPr lang="fr-BE" sz="1400" u="none" strike="noStrike" dirty="0">
                          <a:effectLst/>
                        </a:rPr>
                        <a:t>Région</a:t>
                      </a:r>
                      <a:endParaRPr lang="fr-BE" sz="1400" b="1" i="0" u="none" strike="noStrike" dirty="0">
                        <a:solidFill>
                          <a:srgbClr val="000000"/>
                        </a:solidFill>
                        <a:effectLst/>
                        <a:latin typeface="Times New Roman" panose="02020603050405020304" pitchFamily="18" charset="0"/>
                      </a:endParaRPr>
                    </a:p>
                  </a:txBody>
                  <a:tcPr marL="0" marR="95250" marT="0" marB="0" anchor="b"/>
                </a:tc>
                <a:tc>
                  <a:txBody>
                    <a:bodyPr/>
                    <a:lstStyle/>
                    <a:p>
                      <a:pPr algn="r" fontAlgn="b"/>
                      <a:r>
                        <a:rPr lang="fr-BE" sz="1400" u="none" strike="noStrike" dirty="0">
                          <a:effectLst/>
                        </a:rPr>
                        <a:t>Ville référence</a:t>
                      </a:r>
                      <a:endParaRPr lang="fr-BE" sz="1400" b="1" i="0" u="none" strike="noStrike" dirty="0">
                        <a:solidFill>
                          <a:srgbClr val="000000"/>
                        </a:solidFill>
                        <a:effectLst/>
                        <a:latin typeface="Times New Roman" panose="02020603050405020304" pitchFamily="18" charset="0"/>
                      </a:endParaRPr>
                    </a:p>
                  </a:txBody>
                  <a:tcPr marL="0" marR="95250" marT="0" marB="0" anchor="b"/>
                </a:tc>
                <a:tc>
                  <a:txBody>
                    <a:bodyPr/>
                    <a:lstStyle/>
                    <a:p>
                      <a:pPr algn="r" fontAlgn="b"/>
                      <a:r>
                        <a:rPr lang="fr-BE" sz="1400" u="none" strike="noStrike" dirty="0">
                          <a:effectLst/>
                        </a:rPr>
                        <a:t>Latitude degré</a:t>
                      </a:r>
                      <a:endParaRPr lang="fr-BE" sz="1400" b="1" i="0" u="none" strike="noStrike" dirty="0">
                        <a:solidFill>
                          <a:srgbClr val="000000"/>
                        </a:solidFill>
                        <a:effectLst/>
                        <a:latin typeface="Times New Roman" panose="02020603050405020304" pitchFamily="18" charset="0"/>
                      </a:endParaRPr>
                    </a:p>
                  </a:txBody>
                  <a:tcPr marL="0" marR="95250" marT="0" marB="0" anchor="b"/>
                </a:tc>
                <a:tc>
                  <a:txBody>
                    <a:bodyPr/>
                    <a:lstStyle/>
                    <a:p>
                      <a:pPr algn="r" fontAlgn="b"/>
                      <a:r>
                        <a:rPr lang="fr-BE" sz="1400" u="none" strike="noStrike" dirty="0">
                          <a:effectLst/>
                        </a:rPr>
                        <a:t>Température °C</a:t>
                      </a:r>
                      <a:endParaRPr lang="fr-BE" sz="1400" b="1" i="0" u="none" strike="noStrike" dirty="0">
                        <a:solidFill>
                          <a:srgbClr val="000000"/>
                        </a:solidFill>
                        <a:effectLst/>
                        <a:latin typeface="Times New Roman" panose="02020603050405020304" pitchFamily="18" charset="0"/>
                      </a:endParaRPr>
                    </a:p>
                  </a:txBody>
                  <a:tcPr marL="0" marR="95250" marT="0" marB="0" anchor="b"/>
                </a:tc>
                <a:tc>
                  <a:txBody>
                    <a:bodyPr/>
                    <a:lstStyle/>
                    <a:p>
                      <a:pPr algn="r" fontAlgn="b"/>
                      <a:r>
                        <a:rPr lang="fr-BE" sz="1400" u="none" strike="noStrike" dirty="0">
                          <a:effectLst/>
                        </a:rPr>
                        <a:t>Précipitations mm</a:t>
                      </a:r>
                      <a:endParaRPr lang="fr-BE" sz="1400" b="1" i="0" u="none" strike="noStrike" dirty="0">
                        <a:solidFill>
                          <a:srgbClr val="000000"/>
                        </a:solidFill>
                        <a:effectLst/>
                        <a:latin typeface="Times New Roman" panose="02020603050405020304" pitchFamily="18" charset="0"/>
                      </a:endParaRPr>
                    </a:p>
                  </a:txBody>
                  <a:tcPr marL="0" marR="95250" marT="0" marB="0" anchor="b"/>
                </a:tc>
                <a:tc>
                  <a:txBody>
                    <a:bodyPr/>
                    <a:lstStyle/>
                    <a:p>
                      <a:pPr algn="r" fontAlgn="b"/>
                      <a:r>
                        <a:rPr lang="fr-BE" sz="1400" u="none" strike="noStrike" dirty="0">
                          <a:effectLst/>
                        </a:rPr>
                        <a:t>Soleil Heures</a:t>
                      </a:r>
                      <a:endParaRPr lang="fr-BE" sz="1400" b="1" i="0" u="none" strike="noStrike" dirty="0">
                        <a:solidFill>
                          <a:srgbClr val="000000"/>
                        </a:solidFill>
                        <a:effectLst/>
                        <a:latin typeface="Times New Roman" panose="02020603050405020304" pitchFamily="18" charset="0"/>
                      </a:endParaRPr>
                    </a:p>
                  </a:txBody>
                  <a:tcPr marL="0" marR="95250" marT="0" marB="0" anchor="b"/>
                </a:tc>
                <a:extLst>
                  <a:ext uri="{0D108BD9-81ED-4DB2-BD59-A6C34878D82A}">
                    <a16:rowId xmlns:a16="http://schemas.microsoft.com/office/drawing/2014/main" val="3631905024"/>
                  </a:ext>
                </a:extLst>
              </a:tr>
              <a:tr h="265559">
                <a:tc>
                  <a:txBody>
                    <a:bodyPr/>
                    <a:lstStyle/>
                    <a:p>
                      <a:pPr algn="l" fontAlgn="b"/>
                      <a:r>
                        <a:rPr lang="fr-BE" sz="1400" u="none" strike="noStrike" dirty="0">
                          <a:effectLst/>
                        </a:rPr>
                        <a:t>BELGIQUE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BRUXELLES</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51,0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10,3</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818</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1504</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692954232"/>
                  </a:ext>
                </a:extLst>
              </a:tr>
              <a:tr h="265559">
                <a:tc>
                  <a:txBody>
                    <a:bodyPr/>
                    <a:lstStyle/>
                    <a:p>
                      <a:pPr algn="l" fontAlgn="b"/>
                      <a:r>
                        <a:rPr lang="fr-BE" sz="1400" b="1" u="none" strike="noStrike" dirty="0">
                          <a:solidFill>
                            <a:srgbClr val="C00000"/>
                          </a:solidFill>
                          <a:effectLst/>
                        </a:rPr>
                        <a:t>ALSACE</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l" fontAlgn="b"/>
                      <a:r>
                        <a:rPr lang="fr-BE" sz="1400" b="1" u="none" strike="noStrike" dirty="0">
                          <a:solidFill>
                            <a:srgbClr val="C00000"/>
                          </a:solidFill>
                          <a:effectLst/>
                        </a:rPr>
                        <a:t>Strasbourg</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r" fontAlgn="b"/>
                      <a:r>
                        <a:rPr lang="fr-BE" sz="1400" b="1" u="none" strike="noStrike" dirty="0">
                          <a:solidFill>
                            <a:srgbClr val="C00000"/>
                          </a:solidFill>
                          <a:effectLst/>
                        </a:rPr>
                        <a:t>48,5</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r" fontAlgn="b"/>
                      <a:r>
                        <a:rPr lang="fr-BE" sz="1400" b="1" u="none" strike="noStrike" dirty="0">
                          <a:solidFill>
                            <a:srgbClr val="C00000"/>
                          </a:solidFill>
                          <a:effectLst/>
                        </a:rPr>
                        <a:t>10,0</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r" fontAlgn="b"/>
                      <a:r>
                        <a:rPr lang="fr-BE" sz="1400" b="1" u="none" strike="noStrike" dirty="0">
                          <a:solidFill>
                            <a:srgbClr val="C00000"/>
                          </a:solidFill>
                          <a:effectLst/>
                        </a:rPr>
                        <a:t>607</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r" fontAlgn="b"/>
                      <a:r>
                        <a:rPr lang="fr-BE" sz="1400" b="1" u="none" strike="noStrike" dirty="0">
                          <a:solidFill>
                            <a:srgbClr val="C00000"/>
                          </a:solidFill>
                          <a:effectLst/>
                        </a:rPr>
                        <a:t>1685</a:t>
                      </a:r>
                      <a:endParaRPr lang="fr-BE" sz="1400" b="1" i="0" u="none" strike="noStrike" dirty="0">
                        <a:solidFill>
                          <a:srgbClr val="C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55383185"/>
                  </a:ext>
                </a:extLst>
              </a:tr>
              <a:tr h="265559">
                <a:tc>
                  <a:txBody>
                    <a:bodyPr/>
                    <a:lstStyle/>
                    <a:p>
                      <a:pPr algn="l" fontAlgn="b"/>
                      <a:r>
                        <a:rPr lang="fr-BE" sz="1400" u="none" strike="noStrike" dirty="0">
                          <a:effectLst/>
                        </a:rPr>
                        <a:t>BEAUJOLAIS</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Lyon</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46,0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11,5</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813</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2071</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644803030"/>
                  </a:ext>
                </a:extLst>
              </a:tr>
              <a:tr h="265559">
                <a:tc>
                  <a:txBody>
                    <a:bodyPr/>
                    <a:lstStyle/>
                    <a:p>
                      <a:pPr algn="l" fontAlgn="b"/>
                      <a:r>
                        <a:rPr lang="fr-BE" sz="1400" u="none" strike="noStrike" dirty="0">
                          <a:effectLst/>
                        </a:rPr>
                        <a:t>BORDEAUX</a:t>
                      </a:r>
                      <a:endParaRPr lang="fr-BE" sz="1400" b="1"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Bordeaux</a:t>
                      </a:r>
                      <a:endParaRPr lang="fr-BE" sz="1400" b="1"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45,0</a:t>
                      </a:r>
                      <a:endParaRPr lang="fr-BE" sz="1400" b="1"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12,5</a:t>
                      </a:r>
                      <a:endParaRPr lang="fr-BE" sz="1400" b="1"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900</a:t>
                      </a:r>
                      <a:endParaRPr lang="fr-BE" sz="1400" b="1"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2052</a:t>
                      </a:r>
                      <a:endParaRPr lang="fr-BE" sz="1400" b="1"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60565515"/>
                  </a:ext>
                </a:extLst>
              </a:tr>
              <a:tr h="265559">
                <a:tc>
                  <a:txBody>
                    <a:bodyPr/>
                    <a:lstStyle/>
                    <a:p>
                      <a:pPr algn="l" fontAlgn="b"/>
                      <a:r>
                        <a:rPr lang="fr-BE" sz="1400" u="none" strike="noStrike" dirty="0">
                          <a:effectLst/>
                        </a:rPr>
                        <a:t>BOURGOGNE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Dijon</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47,5</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10,5</a:t>
                      </a:r>
                      <a:endParaRPr lang="fr-BE" sz="1400" b="1" i="0" u="none" strike="noStrike" dirty="0">
                        <a:solidFill>
                          <a:srgbClr val="0070C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732</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1830</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599473517"/>
                  </a:ext>
                </a:extLst>
              </a:tr>
              <a:tr h="258570">
                <a:tc>
                  <a:txBody>
                    <a:bodyPr/>
                    <a:lstStyle/>
                    <a:p>
                      <a:pPr algn="l" fontAlgn="b"/>
                      <a:r>
                        <a:rPr lang="fr-BE" sz="1400" u="none" strike="noStrike" dirty="0">
                          <a:effectLst/>
                        </a:rPr>
                        <a:t>CHAMPAGNE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Reims</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49,0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10,0</a:t>
                      </a:r>
                      <a:endParaRPr lang="fr-BE" sz="1400" b="1" i="0" u="none" strike="noStrike" dirty="0">
                        <a:solidFill>
                          <a:srgbClr val="0070C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577</a:t>
                      </a:r>
                      <a:endParaRPr lang="fr-BE" sz="1400" b="1" i="0" u="none" strike="noStrike" dirty="0">
                        <a:solidFill>
                          <a:srgbClr val="0070C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1712</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041117632"/>
                  </a:ext>
                </a:extLst>
              </a:tr>
              <a:tr h="258570">
                <a:tc>
                  <a:txBody>
                    <a:bodyPr/>
                    <a:lstStyle/>
                    <a:p>
                      <a:pPr algn="l" fontAlgn="b"/>
                      <a:r>
                        <a:rPr lang="fr-BE" sz="1400" u="none" strike="noStrike" dirty="0">
                          <a:effectLst/>
                        </a:rPr>
                        <a:t>CORSE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Ajaccio</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42,0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16,6</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754</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3500</a:t>
                      </a:r>
                      <a:endParaRPr lang="fr-BE" sz="1400" b="1" i="0" u="none" strike="noStrike" dirty="0">
                        <a:solidFill>
                          <a:srgbClr val="C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3673042"/>
                  </a:ext>
                </a:extLst>
              </a:tr>
              <a:tr h="258570">
                <a:tc>
                  <a:txBody>
                    <a:bodyPr/>
                    <a:lstStyle/>
                    <a:p>
                      <a:pPr algn="l" fontAlgn="b"/>
                      <a:r>
                        <a:rPr lang="fr-BE" sz="1400" u="none" strike="noStrike" dirty="0">
                          <a:effectLst/>
                        </a:rPr>
                        <a:t>JURA</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Dôle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47,0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10,7</a:t>
                      </a:r>
                      <a:endParaRPr lang="fr-BE" sz="1400" b="1" i="0" u="none" strike="noStrike" dirty="0">
                        <a:solidFill>
                          <a:srgbClr val="0070C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870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1852</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740105628"/>
                  </a:ext>
                </a:extLst>
              </a:tr>
              <a:tr h="258570">
                <a:tc>
                  <a:txBody>
                    <a:bodyPr/>
                    <a:lstStyle/>
                    <a:p>
                      <a:pPr algn="l" fontAlgn="b"/>
                      <a:r>
                        <a:rPr lang="fr-BE" sz="1400" u="none" strike="noStrike" dirty="0">
                          <a:effectLst/>
                        </a:rPr>
                        <a:t>LANGUEDOC</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Carcassonne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43,0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13,3</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736</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2554</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860600664"/>
                  </a:ext>
                </a:extLst>
              </a:tr>
              <a:tr h="258570">
                <a:tc>
                  <a:txBody>
                    <a:bodyPr/>
                    <a:lstStyle/>
                    <a:p>
                      <a:pPr algn="l" fontAlgn="b"/>
                      <a:r>
                        <a:rPr lang="fr-BE" sz="1400" u="none" strike="noStrike" dirty="0">
                          <a:effectLst/>
                        </a:rPr>
                        <a:t>LOIRE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Nantes</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47,0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12,0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736</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1954</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076973864"/>
                  </a:ext>
                </a:extLst>
              </a:tr>
              <a:tr h="258570">
                <a:tc>
                  <a:txBody>
                    <a:bodyPr/>
                    <a:lstStyle/>
                    <a:p>
                      <a:pPr algn="l" fontAlgn="b"/>
                      <a:r>
                        <a:rPr lang="fr-BE" sz="1400" u="none" strike="noStrike" dirty="0">
                          <a:effectLst/>
                        </a:rPr>
                        <a:t>PROVENCE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Marseille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43,5</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14,2</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r" fontAlgn="b"/>
                      <a:r>
                        <a:rPr lang="fr-BE" sz="1400" b="1" u="none" strike="noStrike" dirty="0">
                          <a:solidFill>
                            <a:srgbClr val="C00000"/>
                          </a:solidFill>
                          <a:effectLst/>
                        </a:rPr>
                        <a:t>548</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2769</a:t>
                      </a:r>
                      <a:endParaRPr lang="fr-BE" sz="1400" b="1" i="0" u="none" strike="noStrike" dirty="0">
                        <a:solidFill>
                          <a:srgbClr val="C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782790838"/>
                  </a:ext>
                </a:extLst>
              </a:tr>
              <a:tr h="265559">
                <a:tc>
                  <a:txBody>
                    <a:bodyPr/>
                    <a:lstStyle/>
                    <a:p>
                      <a:pPr algn="l" fontAlgn="b"/>
                      <a:r>
                        <a:rPr lang="fr-BE" sz="1400" u="none" strike="noStrike" dirty="0">
                          <a:effectLst/>
                        </a:rPr>
                        <a:t>RHONE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Nîmes</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44,0</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14,4</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763</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2670</a:t>
                      </a:r>
                      <a:endParaRPr lang="fr-BE" sz="1400" b="1" i="0" u="none" strike="noStrike" dirty="0">
                        <a:solidFill>
                          <a:srgbClr val="C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38260517"/>
                  </a:ext>
                </a:extLst>
              </a:tr>
              <a:tr h="265559">
                <a:tc>
                  <a:txBody>
                    <a:bodyPr/>
                    <a:lstStyle/>
                    <a:p>
                      <a:pPr algn="l" fontAlgn="b"/>
                      <a:r>
                        <a:rPr lang="fr-BE" sz="1400" u="none" strike="noStrike" dirty="0">
                          <a:effectLst/>
                        </a:rPr>
                        <a:t>ROUSSILLON</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Perpignan</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42,5</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15,3</a:t>
                      </a:r>
                      <a:endParaRPr lang="fr-BE" sz="1400" b="1" i="0" u="none" strike="noStrike" dirty="0">
                        <a:solidFill>
                          <a:srgbClr val="C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562</a:t>
                      </a:r>
                      <a:endParaRPr lang="fr-BE" sz="1400" b="1" i="0" u="none" strike="noStrike" dirty="0">
                        <a:solidFill>
                          <a:srgbClr val="0070C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2507</a:t>
                      </a:r>
                      <a:endParaRPr lang="fr-BE" sz="1400" b="1" i="0" u="none" strike="noStrike" dirty="0">
                        <a:solidFill>
                          <a:srgbClr val="C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568776221"/>
                  </a:ext>
                </a:extLst>
              </a:tr>
              <a:tr h="258570">
                <a:tc>
                  <a:txBody>
                    <a:bodyPr/>
                    <a:lstStyle/>
                    <a:p>
                      <a:pPr algn="l" fontAlgn="b"/>
                      <a:r>
                        <a:rPr lang="fr-BE" sz="1400" u="none" strike="noStrike" dirty="0">
                          <a:effectLst/>
                        </a:rPr>
                        <a:t>SAVOIE</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Chambéry</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45,5</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10,9</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879</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1898</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108493866"/>
                  </a:ext>
                </a:extLst>
              </a:tr>
              <a:tr h="265559">
                <a:tc>
                  <a:txBody>
                    <a:bodyPr/>
                    <a:lstStyle/>
                    <a:p>
                      <a:pPr algn="l" fontAlgn="b"/>
                      <a:r>
                        <a:rPr lang="fr-BE" sz="1400" u="none" strike="noStrike" dirty="0">
                          <a:effectLst/>
                        </a:rPr>
                        <a:t>SUD OUEST</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fr-BE" sz="1400" u="none" strike="noStrike" dirty="0">
                          <a:effectLst/>
                        </a:rPr>
                        <a:t>Cahors</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44,5</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12,9</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788</a:t>
                      </a:r>
                      <a:endParaRPr lang="fr-BE"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fr-BE" sz="1400" u="none" strike="noStrike" dirty="0">
                          <a:effectLst/>
                        </a:rPr>
                        <a:t>2056</a:t>
                      </a:r>
                      <a:endParaRPr lang="fr-BE" sz="14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205171196"/>
                  </a:ext>
                </a:extLst>
              </a:tr>
            </a:tbl>
          </a:graphicData>
        </a:graphic>
      </p:graphicFrame>
      <p:sp>
        <p:nvSpPr>
          <p:cNvPr id="4" name="ZoneTexte 3">
            <a:extLst>
              <a:ext uri="{FF2B5EF4-FFF2-40B4-BE49-F238E27FC236}">
                <a16:creationId xmlns:a16="http://schemas.microsoft.com/office/drawing/2014/main" id="{939949D2-2374-4327-572F-145BBAB2595A}"/>
              </a:ext>
            </a:extLst>
          </p:cNvPr>
          <p:cNvSpPr txBox="1"/>
          <p:nvPr/>
        </p:nvSpPr>
        <p:spPr>
          <a:xfrm>
            <a:off x="6474" y="447056"/>
            <a:ext cx="9144000" cy="461665"/>
          </a:xfrm>
          <a:prstGeom prst="rect">
            <a:avLst/>
          </a:prstGeom>
          <a:noFill/>
        </p:spPr>
        <p:txBody>
          <a:bodyPr wrap="square">
            <a:spAutoFit/>
          </a:bodyPr>
          <a:lstStyle/>
          <a:p>
            <a:pPr algn="ctr"/>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Le climat</a:t>
            </a:r>
            <a:endParaRPr lang="fr-FR" sz="3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3" name="Image 2">
            <a:extLst>
              <a:ext uri="{FF2B5EF4-FFF2-40B4-BE49-F238E27FC236}">
                <a16:creationId xmlns:a16="http://schemas.microsoft.com/office/drawing/2014/main" id="{64800358-92DF-C7B1-ED19-A82379035B05}"/>
              </a:ext>
            </a:extLst>
          </p:cNvPr>
          <p:cNvPicPr>
            <a:picLocks noChangeAspect="1"/>
          </p:cNvPicPr>
          <p:nvPr/>
        </p:nvPicPr>
        <p:blipFill>
          <a:blip r:embed="rId2"/>
          <a:stretch>
            <a:fillRect/>
          </a:stretch>
        </p:blipFill>
        <p:spPr>
          <a:xfrm>
            <a:off x="7248756" y="6315409"/>
            <a:ext cx="1871634" cy="542591"/>
          </a:xfrm>
          <a:prstGeom prst="rect">
            <a:avLst/>
          </a:prstGeom>
        </p:spPr>
      </p:pic>
    </p:spTree>
    <p:extLst>
      <p:ext uri="{BB962C8B-B14F-4D97-AF65-F5344CB8AC3E}">
        <p14:creationId xmlns:p14="http://schemas.microsoft.com/office/powerpoint/2010/main" val="253282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6" name="Sous-titre 5">
            <a:extLst>
              <a:ext uri="{FF2B5EF4-FFF2-40B4-BE49-F238E27FC236}">
                <a16:creationId xmlns:a16="http://schemas.microsoft.com/office/drawing/2014/main" id="{9C9A4D83-18CD-6300-7904-5826CC78AF5B}"/>
              </a:ext>
            </a:extLst>
          </p:cNvPr>
          <p:cNvSpPr>
            <a:spLocks noGrp="1"/>
          </p:cNvSpPr>
          <p:nvPr>
            <p:ph type="subTitle" idx="1"/>
          </p:nvPr>
        </p:nvSpPr>
        <p:spPr>
          <a:xfrm>
            <a:off x="201167" y="1259903"/>
            <a:ext cx="8685476" cy="1031316"/>
          </a:xfrm>
        </p:spPr>
        <p:txBody>
          <a:bodyPr>
            <a:normAutofit lnSpcReduction="10000"/>
          </a:bodyPr>
          <a:lstStyle/>
          <a:p>
            <a:pPr algn="l"/>
            <a:r>
              <a:rPr lang="fr-FR" sz="1600" dirty="0">
                <a:solidFill>
                  <a:schemeClr val="tx1"/>
                </a:solidFill>
                <a:latin typeface="Tahoma" panose="020B0604030504040204" pitchFamily="34" charset="0"/>
                <a:ea typeface="Tahoma" panose="020B0604030504040204" pitchFamily="34" charset="0"/>
                <a:cs typeface="Tahoma" panose="020B0604030504040204" pitchFamily="34" charset="0"/>
              </a:rPr>
              <a:t>L’Alsace tient néanmoins sa force dans le faible niveau de précipitation qui pousse les racines de la vigne à aller puiser au plus profond des sols de la région, profitant ainsi au maximum de la notion de terroir. Cette faible pluviométrie est due à la ligne bleue des Vosges qui stoppe les nuages portés par les vents d’ouest.</a:t>
            </a:r>
          </a:p>
          <a:p>
            <a:pPr algn="l"/>
            <a:endParaRPr lang="fr-FR" sz="17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4" name="Image 3">
            <a:extLst>
              <a:ext uri="{FF2B5EF4-FFF2-40B4-BE49-F238E27FC236}">
                <a16:creationId xmlns:a16="http://schemas.microsoft.com/office/drawing/2014/main" id="{00000000-0008-0000-0900-0000110000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103" y="2383412"/>
            <a:ext cx="7010263" cy="387913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00000000-0008-0000-0900-000015000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852936"/>
            <a:ext cx="1530242" cy="68729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51A179C0-9196-4B50-32B7-36EB8E0790F2}"/>
              </a:ext>
            </a:extLst>
          </p:cNvPr>
          <p:cNvPicPr>
            <a:picLocks noChangeAspect="1"/>
          </p:cNvPicPr>
          <p:nvPr/>
        </p:nvPicPr>
        <p:blipFill>
          <a:blip r:embed="rId4"/>
          <a:stretch>
            <a:fillRect/>
          </a:stretch>
        </p:blipFill>
        <p:spPr>
          <a:xfrm>
            <a:off x="7272366" y="6305227"/>
            <a:ext cx="1871634" cy="542591"/>
          </a:xfrm>
          <a:prstGeom prst="rect">
            <a:avLst/>
          </a:prstGeom>
        </p:spPr>
      </p:pic>
      <p:sp>
        <p:nvSpPr>
          <p:cNvPr id="7" name="ZoneTexte 6">
            <a:extLst>
              <a:ext uri="{FF2B5EF4-FFF2-40B4-BE49-F238E27FC236}">
                <a16:creationId xmlns:a16="http://schemas.microsoft.com/office/drawing/2014/main" id="{9354EE7A-7E90-0E92-AF21-86F5F60DB0E8}"/>
              </a:ext>
            </a:extLst>
          </p:cNvPr>
          <p:cNvSpPr txBox="1"/>
          <p:nvPr/>
        </p:nvSpPr>
        <p:spPr>
          <a:xfrm>
            <a:off x="0" y="890571"/>
            <a:ext cx="9144000" cy="369332"/>
          </a:xfrm>
          <a:prstGeom prst="rect">
            <a:avLst/>
          </a:prstGeom>
          <a:noFill/>
        </p:spPr>
        <p:txBody>
          <a:bodyPr wrap="square">
            <a:spAutoFit/>
          </a:bodyPr>
          <a:lstStyle/>
          <a:p>
            <a:pPr algn="ctr"/>
            <a:r>
              <a:rPr lang="fr-FR" sz="1800" b="1" dirty="0">
                <a:solidFill>
                  <a:schemeClr val="tx1"/>
                </a:solidFill>
                <a:latin typeface="Tahoma" panose="020B0604030504040204" pitchFamily="34" charset="0"/>
                <a:ea typeface="Tahoma" panose="020B0604030504040204" pitchFamily="34" charset="0"/>
                <a:cs typeface="Tahoma" panose="020B0604030504040204" pitchFamily="34" charset="0"/>
              </a:rPr>
              <a:t>Le climat</a:t>
            </a:r>
          </a:p>
        </p:txBody>
      </p:sp>
    </p:spTree>
    <p:extLst>
      <p:ext uri="{BB962C8B-B14F-4D97-AF65-F5344CB8AC3E}">
        <p14:creationId xmlns:p14="http://schemas.microsoft.com/office/powerpoint/2010/main" val="343309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6" name="Sous-titre 5">
            <a:extLst>
              <a:ext uri="{FF2B5EF4-FFF2-40B4-BE49-F238E27FC236}">
                <a16:creationId xmlns:a16="http://schemas.microsoft.com/office/drawing/2014/main" id="{9C9A4D83-18CD-6300-7904-5826CC78AF5B}"/>
              </a:ext>
            </a:extLst>
          </p:cNvPr>
          <p:cNvSpPr>
            <a:spLocks noGrp="1"/>
          </p:cNvSpPr>
          <p:nvPr>
            <p:ph type="subTitle" idx="1"/>
          </p:nvPr>
        </p:nvSpPr>
        <p:spPr>
          <a:xfrm>
            <a:off x="323528" y="1292510"/>
            <a:ext cx="6235965" cy="2899903"/>
          </a:xfrm>
        </p:spPr>
        <p:txBody>
          <a:bodyPr>
            <a:normAutofit/>
          </a:bodyPr>
          <a:lstStyle/>
          <a:p>
            <a:pPr algn="l"/>
            <a:r>
              <a:rPr lang="fr-FR" sz="1400" b="1" dirty="0">
                <a:solidFill>
                  <a:schemeClr val="tx1"/>
                </a:solidFill>
                <a:latin typeface="Tahoma" panose="020B0604030504040204" pitchFamily="34" charset="0"/>
                <a:ea typeface="Tahoma" panose="020B0604030504040204" pitchFamily="34" charset="0"/>
                <a:cs typeface="Tahoma" panose="020B0604030504040204" pitchFamily="34" charset="0"/>
              </a:rPr>
              <a:t>Superficie: </a:t>
            </a:r>
            <a:r>
              <a:rPr lang="fr-FR" sz="1400" dirty="0">
                <a:solidFill>
                  <a:schemeClr val="tx1"/>
                </a:solidFill>
                <a:latin typeface="Tahoma" panose="020B0604030504040204" pitchFamily="34" charset="0"/>
                <a:ea typeface="Tahoma" panose="020B0604030504040204" pitchFamily="34" charset="0"/>
                <a:cs typeface="Tahoma" panose="020B0604030504040204" pitchFamily="34" charset="0"/>
              </a:rPr>
              <a:t>15 500HA</a:t>
            </a:r>
          </a:p>
          <a:p>
            <a:pPr algn="l"/>
            <a:endParaRPr lang="fr-FR"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fr-FR" sz="1400" b="1" dirty="0">
                <a:solidFill>
                  <a:schemeClr val="tx1"/>
                </a:solidFill>
                <a:latin typeface="Tahoma" panose="020B0604030504040204" pitchFamily="34" charset="0"/>
                <a:ea typeface="Tahoma" panose="020B0604030504040204" pitchFamily="34" charset="0"/>
                <a:cs typeface="Tahoma" panose="020B0604030504040204" pitchFamily="34" charset="0"/>
              </a:rPr>
              <a:t>Nombre de Viticulteurs: </a:t>
            </a:r>
            <a:r>
              <a:rPr lang="fr-FR" sz="1400" dirty="0">
                <a:solidFill>
                  <a:schemeClr val="tx1"/>
                </a:solidFill>
                <a:latin typeface="Tahoma" panose="020B0604030504040204" pitchFamily="34" charset="0"/>
                <a:ea typeface="Tahoma" panose="020B0604030504040204" pitchFamily="34" charset="0"/>
                <a:cs typeface="Tahoma" panose="020B0604030504040204" pitchFamily="34" charset="0"/>
              </a:rPr>
              <a:t>3 900</a:t>
            </a:r>
          </a:p>
          <a:p>
            <a:pPr algn="l"/>
            <a:endParaRPr lang="fr-FR" sz="14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fr-FR" sz="1400" b="1" dirty="0">
                <a:solidFill>
                  <a:schemeClr val="tx1"/>
                </a:solidFill>
                <a:latin typeface="Tahoma" panose="020B0604030504040204" pitchFamily="34" charset="0"/>
                <a:ea typeface="Tahoma" panose="020B0604030504040204" pitchFamily="34" charset="0"/>
                <a:cs typeface="Tahoma" panose="020B0604030504040204" pitchFamily="34" charset="0"/>
              </a:rPr>
              <a:t>Nombre opérateurs: </a:t>
            </a:r>
            <a:r>
              <a:rPr lang="fr-FR" sz="1400" dirty="0">
                <a:solidFill>
                  <a:schemeClr val="tx1"/>
                </a:solidFill>
                <a:latin typeface="Tahoma" panose="020B0604030504040204" pitchFamily="34" charset="0"/>
                <a:ea typeface="Tahoma" panose="020B0604030504040204" pitchFamily="34" charset="0"/>
                <a:cs typeface="Tahoma" panose="020B0604030504040204" pitchFamily="34" charset="0"/>
              </a:rPr>
              <a:t>850 </a:t>
            </a:r>
          </a:p>
          <a:p>
            <a:pPr algn="l"/>
            <a:endParaRPr lang="fr-FR"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fr-FR" sz="1400" b="1" dirty="0">
                <a:solidFill>
                  <a:schemeClr val="tx1"/>
                </a:solidFill>
                <a:latin typeface="Tahoma" panose="020B0604030504040204" pitchFamily="34" charset="0"/>
                <a:ea typeface="Tahoma" panose="020B0604030504040204" pitchFamily="34" charset="0"/>
                <a:cs typeface="Tahoma" panose="020B0604030504040204" pitchFamily="34" charset="0"/>
              </a:rPr>
              <a:t>Production: </a:t>
            </a:r>
            <a:r>
              <a:rPr lang="fr-FR" sz="1400" dirty="0">
                <a:solidFill>
                  <a:schemeClr val="tx1"/>
                </a:solidFill>
                <a:latin typeface="Tahoma" panose="020B0604030504040204" pitchFamily="34" charset="0"/>
                <a:ea typeface="Tahoma" panose="020B0604030504040204" pitchFamily="34" charset="0"/>
                <a:cs typeface="Tahoma" panose="020B0604030504040204" pitchFamily="34" charset="0"/>
              </a:rPr>
              <a:t>150 Mio Bouteilles</a:t>
            </a:r>
          </a:p>
          <a:p>
            <a:pPr algn="l"/>
            <a:endParaRPr lang="fr-FR"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l"/>
            <a:r>
              <a:rPr lang="fr-FR" sz="1400" b="1" dirty="0">
                <a:solidFill>
                  <a:schemeClr val="tx1"/>
                </a:solidFill>
                <a:latin typeface="Tahoma" panose="020B0604030504040204" pitchFamily="34" charset="0"/>
                <a:ea typeface="Tahoma" panose="020B0604030504040204" pitchFamily="34" charset="0"/>
                <a:cs typeface="Tahoma" panose="020B0604030504040204" pitchFamily="34" charset="0"/>
              </a:rPr>
              <a:t>Type de vins: </a:t>
            </a:r>
          </a:p>
          <a:p>
            <a:pPr algn="l"/>
            <a:r>
              <a:rPr lang="fr-FR" sz="1400" dirty="0">
                <a:solidFill>
                  <a:schemeClr val="tx1"/>
                </a:solidFill>
                <a:latin typeface="Tahoma" panose="020B0604030504040204" pitchFamily="34" charset="0"/>
                <a:ea typeface="Tahoma" panose="020B0604030504040204" pitchFamily="34" charset="0"/>
                <a:cs typeface="Tahoma" panose="020B0604030504040204" pitchFamily="34" charset="0"/>
              </a:rPr>
              <a:t>90% Vin blanc</a:t>
            </a:r>
          </a:p>
          <a:p>
            <a:pPr algn="l"/>
            <a:r>
              <a:rPr lang="fr-FR" sz="1400" dirty="0">
                <a:solidFill>
                  <a:schemeClr val="tx1"/>
                </a:solidFill>
                <a:latin typeface="Tahoma" panose="020B0604030504040204" pitchFamily="34" charset="0"/>
                <a:ea typeface="Tahoma" panose="020B0604030504040204" pitchFamily="34" charset="0"/>
                <a:cs typeface="Tahoma" panose="020B0604030504040204" pitchFamily="34" charset="0"/>
              </a:rPr>
              <a:t>10% Vin rouge</a:t>
            </a:r>
          </a:p>
          <a:p>
            <a:pPr algn="l"/>
            <a:endParaRPr lang="fr-BE" sz="17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9" name="ZoneTexte 8">
            <a:extLst>
              <a:ext uri="{FF2B5EF4-FFF2-40B4-BE49-F238E27FC236}">
                <a16:creationId xmlns:a16="http://schemas.microsoft.com/office/drawing/2014/main" id="{EEE59C59-0F3F-BDFF-AB0C-09404076DABE}"/>
              </a:ext>
            </a:extLst>
          </p:cNvPr>
          <p:cNvSpPr txBox="1"/>
          <p:nvPr/>
        </p:nvSpPr>
        <p:spPr>
          <a:xfrm>
            <a:off x="107504" y="4206566"/>
            <a:ext cx="9001000" cy="2246769"/>
          </a:xfrm>
          <a:prstGeom prst="rect">
            <a:avLst/>
          </a:prstGeom>
          <a:noFill/>
        </p:spPr>
        <p:txBody>
          <a:bodyPr wrap="square">
            <a:spAutoFit/>
          </a:bodyPr>
          <a:lstStyle/>
          <a:p>
            <a:r>
              <a:rPr lang="fr-FR" sz="1400" b="1" dirty="0">
                <a:solidFill>
                  <a:srgbClr val="00B050"/>
                </a:solidFill>
                <a:latin typeface="Tahoma" panose="020B0604030504040204" pitchFamily="34" charset="0"/>
                <a:ea typeface="Tahoma" panose="020B0604030504040204" pitchFamily="34" charset="0"/>
                <a:cs typeface="Tahoma" panose="020B0604030504040204" pitchFamily="34" charset="0"/>
              </a:rPr>
              <a:t>Les cépages blancs</a:t>
            </a:r>
          </a:p>
          <a:p>
            <a:r>
              <a:rPr lang="fr-FR" sz="1400" b="1" dirty="0">
                <a:latin typeface="Tahoma" panose="020B0604030504040204" pitchFamily="34" charset="0"/>
                <a:ea typeface="Tahoma" panose="020B0604030504040204" pitchFamily="34" charset="0"/>
                <a:cs typeface="Tahoma" panose="020B0604030504040204" pitchFamily="34" charset="0"/>
              </a:rPr>
              <a:t>Le riesling </a:t>
            </a:r>
            <a:r>
              <a:rPr lang="fr-FR" sz="1400" dirty="0">
                <a:latin typeface="Tahoma" panose="020B0604030504040204" pitchFamily="34" charset="0"/>
                <a:ea typeface="Tahoma" panose="020B0604030504040204" pitchFamily="34" charset="0"/>
                <a:cs typeface="Tahoma" panose="020B0604030504040204" pitchFamily="34" charset="0"/>
              </a:rPr>
              <a:t>est un des cépages fondateurs de l’Alsace et il représente 22% de la surface de culture de la région.                        </a:t>
            </a:r>
          </a:p>
          <a:p>
            <a:r>
              <a:rPr lang="fr-FR" sz="1400" b="1" dirty="0">
                <a:latin typeface="Tahoma" panose="020B0604030504040204" pitchFamily="34" charset="0"/>
                <a:ea typeface="Tahoma" panose="020B0604030504040204" pitchFamily="34" charset="0"/>
                <a:cs typeface="Tahoma" panose="020B0604030504040204" pitchFamily="34" charset="0"/>
              </a:rPr>
              <a:t>Le pinot blanc </a:t>
            </a:r>
            <a:r>
              <a:rPr lang="fr-FR" sz="1400" dirty="0">
                <a:latin typeface="Tahoma" panose="020B0604030504040204" pitchFamily="34" charset="0"/>
                <a:ea typeface="Tahoma" panose="020B0604030504040204" pitchFamily="34" charset="0"/>
                <a:cs typeface="Tahoma" panose="020B0604030504040204" pitchFamily="34" charset="0"/>
              </a:rPr>
              <a:t>(21%)                   </a:t>
            </a:r>
          </a:p>
          <a:p>
            <a:r>
              <a:rPr lang="fr-FR" sz="1400" b="1" dirty="0">
                <a:latin typeface="Tahoma" panose="020B0604030504040204" pitchFamily="34" charset="0"/>
                <a:ea typeface="Tahoma" panose="020B0604030504040204" pitchFamily="34" charset="0"/>
                <a:cs typeface="Tahoma" panose="020B0604030504040204" pitchFamily="34" charset="0"/>
              </a:rPr>
              <a:t>Le gewurztraminer </a:t>
            </a:r>
            <a:r>
              <a:rPr lang="fr-FR" sz="1400" dirty="0">
                <a:latin typeface="Tahoma" panose="020B0604030504040204" pitchFamily="34" charset="0"/>
                <a:ea typeface="Tahoma" panose="020B0604030504040204" pitchFamily="34" charset="0"/>
                <a:cs typeface="Tahoma" panose="020B0604030504040204" pitchFamily="34" charset="0"/>
              </a:rPr>
              <a:t>(19%)                                             </a:t>
            </a:r>
          </a:p>
          <a:p>
            <a:r>
              <a:rPr lang="fr-FR" sz="1400" b="1" dirty="0">
                <a:latin typeface="Tahoma" panose="020B0604030504040204" pitchFamily="34" charset="0"/>
                <a:ea typeface="Tahoma" panose="020B0604030504040204" pitchFamily="34" charset="0"/>
                <a:cs typeface="Tahoma" panose="020B0604030504040204" pitchFamily="34" charset="0"/>
              </a:rPr>
              <a:t>Le pinot gris </a:t>
            </a:r>
            <a:r>
              <a:rPr lang="fr-FR" sz="1400" dirty="0">
                <a:latin typeface="Tahoma" panose="020B0604030504040204" pitchFamily="34" charset="0"/>
                <a:ea typeface="Tahoma" panose="020B0604030504040204" pitchFamily="34" charset="0"/>
                <a:cs typeface="Tahoma" panose="020B0604030504040204" pitchFamily="34" charset="0"/>
              </a:rPr>
              <a:t>(15%) </a:t>
            </a:r>
          </a:p>
          <a:p>
            <a:r>
              <a:rPr lang="fr-FR" sz="1400" b="1" dirty="0">
                <a:latin typeface="Tahoma" panose="020B0604030504040204" pitchFamily="34" charset="0"/>
                <a:ea typeface="Tahoma" panose="020B0604030504040204" pitchFamily="34" charset="0"/>
                <a:cs typeface="Tahoma" panose="020B0604030504040204" pitchFamily="34" charset="0"/>
              </a:rPr>
              <a:t>Le muscat     </a:t>
            </a:r>
          </a:p>
          <a:p>
            <a:r>
              <a:rPr lang="fr-FR" sz="1400" b="1" dirty="0">
                <a:latin typeface="Tahoma" panose="020B0604030504040204" pitchFamily="34" charset="0"/>
                <a:ea typeface="Tahoma" panose="020B0604030504040204" pitchFamily="34" charset="0"/>
                <a:cs typeface="Tahoma" panose="020B0604030504040204" pitchFamily="34" charset="0"/>
              </a:rPr>
              <a:t>Le sylvaner    </a:t>
            </a:r>
          </a:p>
          <a:p>
            <a:r>
              <a:rPr lang="fr-FR" sz="1400" b="1" dirty="0">
                <a:solidFill>
                  <a:srgbClr val="C00000"/>
                </a:solidFill>
                <a:latin typeface="Tahoma" panose="020B0604030504040204" pitchFamily="34" charset="0"/>
                <a:ea typeface="Tahoma" panose="020B0604030504040204" pitchFamily="34" charset="0"/>
                <a:cs typeface="Tahoma" panose="020B0604030504040204" pitchFamily="34" charset="0"/>
              </a:rPr>
              <a:t>Le cépage rouge</a:t>
            </a:r>
          </a:p>
          <a:p>
            <a:r>
              <a:rPr lang="fr-FR" sz="1400" b="1" dirty="0">
                <a:latin typeface="Tahoma" panose="020B0604030504040204" pitchFamily="34" charset="0"/>
                <a:ea typeface="Tahoma" panose="020B0604030504040204" pitchFamily="34" charset="0"/>
                <a:cs typeface="Tahoma" panose="020B0604030504040204" pitchFamily="34" charset="0"/>
              </a:rPr>
              <a:t>Le pinot noir  </a:t>
            </a:r>
            <a:r>
              <a:rPr lang="fr-FR" sz="1400" dirty="0">
                <a:latin typeface="Tahoma" panose="020B0604030504040204" pitchFamily="34" charset="0"/>
                <a:ea typeface="Tahoma" panose="020B0604030504040204" pitchFamily="34" charset="0"/>
                <a:cs typeface="Tahoma" panose="020B0604030504040204" pitchFamily="34" charset="0"/>
              </a:rPr>
              <a:t>qui représente 9,9% du total planté.</a:t>
            </a:r>
            <a:endParaRPr lang="fr-BE" sz="1400" dirty="0">
              <a:latin typeface="Tahoma" panose="020B0604030504040204" pitchFamily="34" charset="0"/>
              <a:ea typeface="Tahoma" panose="020B0604030504040204" pitchFamily="34" charset="0"/>
              <a:cs typeface="Tahoma" panose="020B0604030504040204" pitchFamily="34" charset="0"/>
            </a:endParaRPr>
          </a:p>
        </p:txBody>
      </p:sp>
      <p:sp>
        <p:nvSpPr>
          <p:cNvPr id="3" name="ZoneTexte 2">
            <a:extLst>
              <a:ext uri="{FF2B5EF4-FFF2-40B4-BE49-F238E27FC236}">
                <a16:creationId xmlns:a16="http://schemas.microsoft.com/office/drawing/2014/main" id="{7EE4D34D-590F-EDBA-F6B1-66AAFA45A7D5}"/>
              </a:ext>
            </a:extLst>
          </p:cNvPr>
          <p:cNvSpPr txBox="1"/>
          <p:nvPr/>
        </p:nvSpPr>
        <p:spPr>
          <a:xfrm>
            <a:off x="0" y="836712"/>
            <a:ext cx="9108504" cy="461665"/>
          </a:xfrm>
          <a:prstGeom prst="rect">
            <a:avLst/>
          </a:prstGeom>
          <a:noFill/>
        </p:spPr>
        <p:txBody>
          <a:bodyPr wrap="square">
            <a:spAutoFit/>
          </a:bodyPr>
          <a:lstStyle/>
          <a:p>
            <a:pPr algn="ctr"/>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Le vignoble</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13320" name="Picture 8" descr="Vignoble Alsace : tout savoir sur les vins d'Alsace">
            <a:extLst>
              <a:ext uri="{FF2B5EF4-FFF2-40B4-BE49-F238E27FC236}">
                <a16:creationId xmlns:a16="http://schemas.microsoft.com/office/drawing/2014/main" id="{884A78DD-4FEF-EEFB-A476-E2E2DAEC6C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5962" y="1469402"/>
            <a:ext cx="5474675" cy="206987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D0D1AEF0-9A9F-D4D9-C21A-68626F941312}"/>
              </a:ext>
            </a:extLst>
          </p:cNvPr>
          <p:cNvPicPr>
            <a:picLocks noChangeAspect="1"/>
          </p:cNvPicPr>
          <p:nvPr/>
        </p:nvPicPr>
        <p:blipFill>
          <a:blip r:embed="rId3"/>
          <a:stretch>
            <a:fillRect/>
          </a:stretch>
        </p:blipFill>
        <p:spPr>
          <a:xfrm>
            <a:off x="7272366" y="6315409"/>
            <a:ext cx="1871634" cy="542591"/>
          </a:xfrm>
          <a:prstGeom prst="rect">
            <a:avLst/>
          </a:prstGeom>
        </p:spPr>
      </p:pic>
      <p:pic>
        <p:nvPicPr>
          <p:cNvPr id="4" name="Image 3">
            <a:extLst>
              <a:ext uri="{FF2B5EF4-FFF2-40B4-BE49-F238E27FC236}">
                <a16:creationId xmlns:a16="http://schemas.microsoft.com/office/drawing/2014/main" id="{41C1F56A-0972-F30E-7021-971955D2C61A}"/>
              </a:ext>
            </a:extLst>
          </p:cNvPr>
          <p:cNvPicPr>
            <a:picLocks noChangeAspect="1"/>
          </p:cNvPicPr>
          <p:nvPr/>
        </p:nvPicPr>
        <p:blipFill>
          <a:blip r:embed="rId4"/>
          <a:stretch>
            <a:fillRect/>
          </a:stretch>
        </p:blipFill>
        <p:spPr>
          <a:xfrm>
            <a:off x="3923928" y="4847230"/>
            <a:ext cx="4716709" cy="1174058"/>
          </a:xfrm>
          <a:prstGeom prst="rect">
            <a:avLst/>
          </a:prstGeom>
        </p:spPr>
      </p:pic>
    </p:spTree>
    <p:extLst>
      <p:ext uri="{BB962C8B-B14F-4D97-AF65-F5344CB8AC3E}">
        <p14:creationId xmlns:p14="http://schemas.microsoft.com/office/powerpoint/2010/main" val="21694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9">
                                            <p:txEl>
                                              <p:pRg st="0" end="0"/>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9">
                                            <p:txEl>
                                              <p:pRg st="5" end="5"/>
                                            </p:txEl>
                                          </p:spTgt>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9">
                                            <p:txEl>
                                              <p:pRg st="7" end="7"/>
                                            </p:txEl>
                                          </p:spTgt>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Tableau 2">
            <a:extLst>
              <a:ext uri="{FF2B5EF4-FFF2-40B4-BE49-F238E27FC236}">
                <a16:creationId xmlns:a16="http://schemas.microsoft.com/office/drawing/2014/main" id="{0F4B2773-FFCC-C7CF-6DBD-BCF8204DF00C}"/>
              </a:ext>
            </a:extLst>
          </p:cNvPr>
          <p:cNvGraphicFramePr>
            <a:graphicFrameLocks noGrp="1"/>
          </p:cNvGraphicFramePr>
          <p:nvPr>
            <p:extLst>
              <p:ext uri="{D42A27DB-BD31-4B8C-83A1-F6EECF244321}">
                <p14:modId xmlns:p14="http://schemas.microsoft.com/office/powerpoint/2010/main" val="1335651417"/>
              </p:ext>
            </p:extLst>
          </p:nvPr>
        </p:nvGraphicFramePr>
        <p:xfrm>
          <a:off x="395536" y="1259543"/>
          <a:ext cx="7128791" cy="5055860"/>
        </p:xfrm>
        <a:graphic>
          <a:graphicData uri="http://schemas.openxmlformats.org/drawingml/2006/table">
            <a:tbl>
              <a:tblPr/>
              <a:tblGrid>
                <a:gridCol w="2571679">
                  <a:extLst>
                    <a:ext uri="{9D8B030D-6E8A-4147-A177-3AD203B41FA5}">
                      <a16:colId xmlns:a16="http://schemas.microsoft.com/office/drawing/2014/main" val="2550630210"/>
                    </a:ext>
                  </a:extLst>
                </a:gridCol>
                <a:gridCol w="1680583">
                  <a:extLst>
                    <a:ext uri="{9D8B030D-6E8A-4147-A177-3AD203B41FA5}">
                      <a16:colId xmlns:a16="http://schemas.microsoft.com/office/drawing/2014/main" val="2088701165"/>
                    </a:ext>
                  </a:extLst>
                </a:gridCol>
                <a:gridCol w="2876529">
                  <a:extLst>
                    <a:ext uri="{9D8B030D-6E8A-4147-A177-3AD203B41FA5}">
                      <a16:colId xmlns:a16="http://schemas.microsoft.com/office/drawing/2014/main" val="962164448"/>
                    </a:ext>
                  </a:extLst>
                </a:gridCol>
              </a:tblGrid>
              <a:tr h="294246">
                <a:tc gridSpan="3">
                  <a:txBody>
                    <a:bodyPr/>
                    <a:lstStyle/>
                    <a:p>
                      <a:pPr algn="ctr" fontAlgn="ctr"/>
                      <a:r>
                        <a:rPr lang="fr-FR" sz="1600" b="1" i="0" u="none" strike="noStrike">
                          <a:solidFill>
                            <a:srgbClr val="FFFFFF"/>
                          </a:solidFill>
                          <a:effectLst/>
                          <a:latin typeface="Calibri" panose="020F0502020204030204" pitchFamily="34" charset="0"/>
                        </a:rPr>
                        <a:t>  Appellations ALSACE OU VIN D'ALSACE -AOP</a:t>
                      </a:r>
                    </a:p>
                  </a:txBody>
                  <a:tcPr marL="4972" marR="4972" marT="4972"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3954256394"/>
                  </a:ext>
                </a:extLst>
              </a:tr>
              <a:tr h="204131">
                <a:tc gridSpan="3">
                  <a:txBody>
                    <a:bodyPr/>
                    <a:lstStyle/>
                    <a:p>
                      <a:pPr algn="ctr" fontAlgn="b"/>
                      <a:r>
                        <a:rPr lang="fr-FR" sz="1100" b="1" i="1" u="none" strike="noStrike" dirty="0">
                          <a:solidFill>
                            <a:srgbClr val="000000"/>
                          </a:solidFill>
                          <a:effectLst/>
                          <a:latin typeface="Calibri" panose="020F0502020204030204" pitchFamily="34" charset="0"/>
                        </a:rPr>
                        <a:t>pour les vins  blancs ou rouges MONO-CEPAGE (l'appellation porte le nom du cépage)</a:t>
                      </a:r>
                    </a:p>
                  </a:txBody>
                  <a:tcPr marL="4972" marR="4972" marT="4972"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3227561445"/>
                  </a:ext>
                </a:extLst>
              </a:tr>
              <a:tr h="240177">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SYLVANER</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4980539"/>
                  </a:ext>
                </a:extLst>
              </a:tr>
              <a:tr h="240177">
                <a:tc>
                  <a:txBody>
                    <a:bodyPr/>
                    <a:lstStyle/>
                    <a:p>
                      <a:pPr algn="l" fontAlgn="b"/>
                      <a:r>
                        <a:rPr lang="fr-BE" sz="1100" b="0" i="1" u="none" strike="noStrike" dirty="0">
                          <a:solidFill>
                            <a:srgbClr val="000000"/>
                          </a:solidFill>
                          <a:effectLst/>
                          <a:latin typeface="Calibri" panose="020F0502020204030204" pitchFamily="34" charset="0"/>
                        </a:rPr>
                        <a:t>ALSACE</a:t>
                      </a:r>
                      <a:r>
                        <a:rPr lang="fr-BE" sz="1100" b="1" i="1" u="none" strike="noStrike" dirty="0">
                          <a:solidFill>
                            <a:srgbClr val="000000"/>
                          </a:solidFill>
                          <a:effectLst/>
                          <a:latin typeface="Calibri" panose="020F0502020204030204" pitchFamily="34" charset="0"/>
                        </a:rPr>
                        <a:t> RIESLING</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60461094"/>
                  </a:ext>
                </a:extLst>
              </a:tr>
              <a:tr h="240177">
                <a:tc>
                  <a:txBody>
                    <a:bodyPr/>
                    <a:lstStyle/>
                    <a:p>
                      <a:pPr algn="l" fontAlgn="b"/>
                      <a:r>
                        <a:rPr lang="fr-BE" sz="1100" b="0" i="1" u="none" strike="noStrike" dirty="0">
                          <a:solidFill>
                            <a:srgbClr val="000000"/>
                          </a:solidFill>
                          <a:effectLst/>
                          <a:latin typeface="Calibri" panose="020F0502020204030204" pitchFamily="34" charset="0"/>
                        </a:rPr>
                        <a:t>ALSACE</a:t>
                      </a:r>
                      <a:r>
                        <a:rPr lang="fr-BE" sz="1100" b="1" i="1" u="none" strike="noStrike" dirty="0">
                          <a:solidFill>
                            <a:srgbClr val="000000"/>
                          </a:solidFill>
                          <a:effectLst/>
                          <a:latin typeface="Calibri" panose="020F0502020204030204" pitchFamily="34" charset="0"/>
                        </a:rPr>
                        <a:t> PINOT NOIR</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1" i="1" u="none" strike="noStrike" dirty="0">
                          <a:solidFill>
                            <a:srgbClr val="000000"/>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300" b="1" i="0" u="none" strike="noStrike">
                          <a:solidFill>
                            <a:srgbClr val="FFFFFF"/>
                          </a:solidFill>
                          <a:effectLst/>
                          <a:latin typeface="Calibri" panose="020F0502020204030204" pitchFamily="34" charset="0"/>
                        </a:rPr>
                        <a:t>Rouge</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793827687"/>
                  </a:ext>
                </a:extLst>
              </a:tr>
              <a:tr h="240177">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PINOT GRIS</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89355505"/>
                  </a:ext>
                </a:extLst>
              </a:tr>
              <a:tr h="240177">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PINOT BLANC</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9435441"/>
                  </a:ext>
                </a:extLst>
              </a:tr>
              <a:tr h="240177">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MUSCAT</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dirty="0">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4226368"/>
                  </a:ext>
                </a:extLst>
              </a:tr>
              <a:tr h="240177">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KLEVENER</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93825097"/>
                  </a:ext>
                </a:extLst>
              </a:tr>
              <a:tr h="402383">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KLEVENER DE HEILIGENSTEIN</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dirty="0">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20121671"/>
                  </a:ext>
                </a:extLst>
              </a:tr>
              <a:tr h="240177">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GEWURZTRAMINER</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dirty="0">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8146038"/>
                  </a:ext>
                </a:extLst>
              </a:tr>
              <a:tr h="240177">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CHASSELAS</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57473737"/>
                  </a:ext>
                </a:extLst>
              </a:tr>
              <a:tr h="240177">
                <a:tc>
                  <a:txBody>
                    <a:bodyPr/>
                    <a:lstStyle/>
                    <a:p>
                      <a:pPr algn="l" fontAlgn="b"/>
                      <a:r>
                        <a:rPr lang="fr-BE" sz="1100" b="0" i="1" u="none" strike="noStrike">
                          <a:solidFill>
                            <a:srgbClr val="000000"/>
                          </a:solidFill>
                          <a:effectLst/>
                          <a:latin typeface="Calibri" panose="020F0502020204030204" pitchFamily="34" charset="0"/>
                        </a:rPr>
                        <a:t>ALSACE</a:t>
                      </a:r>
                      <a:r>
                        <a:rPr lang="fr-BE" sz="1100" b="1" i="1" u="none" strike="noStrike">
                          <a:solidFill>
                            <a:srgbClr val="000000"/>
                          </a:solidFill>
                          <a:effectLst/>
                          <a:latin typeface="Calibri" panose="020F0502020204030204" pitchFamily="34" charset="0"/>
                        </a:rPr>
                        <a:t> AUXERROIS</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27631494"/>
                  </a:ext>
                </a:extLst>
              </a:tr>
              <a:tr h="240177">
                <a:tc gridSpan="3">
                  <a:txBody>
                    <a:bodyPr/>
                    <a:lstStyle/>
                    <a:p>
                      <a:pPr algn="ctr" fontAlgn="b"/>
                      <a:r>
                        <a:rPr lang="fr-BE" sz="1300" b="1" i="1" u="none" strike="noStrike">
                          <a:solidFill>
                            <a:srgbClr val="000000"/>
                          </a:solidFill>
                          <a:effectLst/>
                          <a:latin typeface="Calibri" panose="020F0502020204030204" pitchFamily="34" charset="0"/>
                        </a:rPr>
                        <a:t>pour les vins  D'ASSEMBLAGE</a:t>
                      </a:r>
                    </a:p>
                  </a:txBody>
                  <a:tcPr marL="4972" marR="4972" marT="4972"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532915571"/>
                  </a:ext>
                </a:extLst>
              </a:tr>
              <a:tr h="240177">
                <a:tc>
                  <a:txBody>
                    <a:bodyPr/>
                    <a:lstStyle/>
                    <a:p>
                      <a:pPr algn="l" fontAlgn="b"/>
                      <a:r>
                        <a:rPr lang="fr-BE" sz="1100" b="0" i="0" u="none" strike="noStrike">
                          <a:solidFill>
                            <a:srgbClr val="000000"/>
                          </a:solidFill>
                          <a:effectLst/>
                          <a:latin typeface="Calibri" panose="020F0502020204030204" pitchFamily="34" charset="0"/>
                        </a:rPr>
                        <a:t>ALSACE</a:t>
                      </a:r>
                      <a:r>
                        <a:rPr lang="fr-BE" sz="1100" b="1" i="0" u="none" strike="noStrike">
                          <a:solidFill>
                            <a:srgbClr val="000000"/>
                          </a:solidFill>
                          <a:effectLst/>
                          <a:latin typeface="Calibri" panose="020F0502020204030204" pitchFamily="34" charset="0"/>
                        </a:rPr>
                        <a:t> EDELZWICKER</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1" i="1" u="none" strike="noStrike">
                          <a:solidFill>
                            <a:srgbClr val="000000"/>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69347257"/>
                  </a:ext>
                </a:extLst>
              </a:tr>
              <a:tr h="240177">
                <a:tc>
                  <a:txBody>
                    <a:bodyPr/>
                    <a:lstStyle/>
                    <a:p>
                      <a:pPr algn="l" fontAlgn="b"/>
                      <a:r>
                        <a:rPr lang="fr-BE" sz="1100" b="0" i="0" u="none" strike="noStrike">
                          <a:solidFill>
                            <a:srgbClr val="000000"/>
                          </a:solidFill>
                          <a:effectLst/>
                          <a:latin typeface="Calibri" panose="020F0502020204030204" pitchFamily="34" charset="0"/>
                        </a:rPr>
                        <a:t>ALSACE</a:t>
                      </a:r>
                      <a:r>
                        <a:rPr lang="fr-BE" sz="1100" b="1" i="0" u="none" strike="noStrike">
                          <a:solidFill>
                            <a:srgbClr val="000000"/>
                          </a:solidFill>
                          <a:effectLst/>
                          <a:latin typeface="Calibri" panose="020F0502020204030204" pitchFamily="34" charset="0"/>
                        </a:rPr>
                        <a:t> GENTIL</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1" i="1" u="none" strike="noStrike">
                          <a:solidFill>
                            <a:srgbClr val="000000"/>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3043269"/>
                  </a:ext>
                </a:extLst>
              </a:tr>
              <a:tr h="240177">
                <a:tc>
                  <a:txBody>
                    <a:bodyPr/>
                    <a:lstStyle/>
                    <a:p>
                      <a:pPr algn="r" fontAlgn="b"/>
                      <a:r>
                        <a:rPr lang="fr-BE" sz="1100" b="1" i="1" u="none" strike="noStrike">
                          <a:solidFill>
                            <a:srgbClr val="000000"/>
                          </a:solidFill>
                          <a:effectLst/>
                          <a:latin typeface="Calibri" panose="020F0502020204030204" pitchFamily="34" charset="0"/>
                        </a:rPr>
                        <a:t> </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1" i="1" u="none" strike="noStrike">
                          <a:solidFill>
                            <a:srgbClr val="000000"/>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300" b="1" i="0" u="none" strike="noStrike">
                          <a:solidFill>
                            <a:srgbClr val="FFFFFF"/>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86170128"/>
                  </a:ext>
                </a:extLst>
              </a:tr>
              <a:tr h="348314">
                <a:tc gridSpan="3">
                  <a:txBody>
                    <a:bodyPr/>
                    <a:lstStyle/>
                    <a:p>
                      <a:pPr algn="ctr" fontAlgn="ctr"/>
                      <a:r>
                        <a:rPr lang="fr-BE" sz="1900" b="1" i="0" u="none" strike="noStrike">
                          <a:solidFill>
                            <a:srgbClr val="FFFFFF"/>
                          </a:solidFill>
                          <a:effectLst/>
                          <a:latin typeface="Calibri" panose="020F0502020204030204" pitchFamily="34" charset="0"/>
                        </a:rPr>
                        <a:t>Appellations CREMANT D'ALSACE-AOP</a:t>
                      </a:r>
                    </a:p>
                  </a:txBody>
                  <a:tcPr marL="4972" marR="4972" marT="4972"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204007217"/>
                  </a:ext>
                </a:extLst>
              </a:tr>
              <a:tr h="240177">
                <a:tc>
                  <a:txBody>
                    <a:bodyPr/>
                    <a:lstStyle/>
                    <a:p>
                      <a:pPr algn="l" fontAlgn="b"/>
                      <a:r>
                        <a:rPr lang="fr-BE" sz="1300" b="1" i="0" u="none" strike="noStrike">
                          <a:solidFill>
                            <a:srgbClr val="000000"/>
                          </a:solidFill>
                          <a:effectLst/>
                          <a:latin typeface="Calibri" panose="020F0502020204030204" pitchFamily="34" charset="0"/>
                        </a:rPr>
                        <a:t>Crémant d'Alsace</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1" i="0" u="none" strike="noStrike">
                          <a:solidFill>
                            <a:srgbClr val="000000"/>
                          </a:solidFill>
                          <a:effectLst/>
                          <a:latin typeface="Calibri" panose="020F0502020204030204" pitchFamily="34" charset="0"/>
                        </a:rPr>
                        <a:t>Blanc</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fr-BE" sz="1100" b="1" i="0" u="none" strike="noStrike">
                          <a:solidFill>
                            <a:srgbClr val="000000"/>
                          </a:solidFill>
                          <a:effectLst/>
                          <a:latin typeface="Calibri" panose="020F0502020204030204" pitchFamily="34" charset="0"/>
                        </a:rPr>
                        <a:t>Rosé</a:t>
                      </a:r>
                    </a:p>
                  </a:txBody>
                  <a:tcPr marL="4972" marR="4972" marT="4972"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646801459"/>
                  </a:ext>
                </a:extLst>
              </a:tr>
              <a:tr h="204131">
                <a:tc>
                  <a:txBody>
                    <a:bodyPr/>
                    <a:lstStyle/>
                    <a:p>
                      <a:pPr algn="l" fontAlgn="b"/>
                      <a:r>
                        <a:rPr lang="fr-BE" sz="1100" b="0" i="0" u="none" strike="noStrike">
                          <a:solidFill>
                            <a:srgbClr val="000000"/>
                          </a:solidFill>
                          <a:effectLst/>
                          <a:latin typeface="Calibri" panose="020F0502020204030204" pitchFamily="34" charset="0"/>
                        </a:rPr>
                        <a:t> </a:t>
                      </a:r>
                    </a:p>
                  </a:txBody>
                  <a:tcPr marL="4972" marR="4972" marT="4972"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fr-BE" sz="1100" b="0" i="0" u="none" strike="noStrike">
                          <a:solidFill>
                            <a:srgbClr val="000000"/>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fr-BE" sz="1100" b="0" i="0" u="none" strike="noStrike" dirty="0">
                          <a:solidFill>
                            <a:srgbClr val="000000"/>
                          </a:solidFill>
                          <a:effectLst/>
                          <a:latin typeface="Calibri" panose="020F0502020204030204" pitchFamily="34" charset="0"/>
                        </a:rPr>
                        <a:t> </a:t>
                      </a:r>
                    </a:p>
                  </a:txBody>
                  <a:tcPr marL="4972" marR="4972" marT="497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0309737"/>
                  </a:ext>
                </a:extLst>
              </a:tr>
            </a:tbl>
          </a:graphicData>
        </a:graphic>
      </p:graphicFrame>
      <p:sp>
        <p:nvSpPr>
          <p:cNvPr id="6" name="ZoneTexte 5">
            <a:extLst>
              <a:ext uri="{FF2B5EF4-FFF2-40B4-BE49-F238E27FC236}">
                <a16:creationId xmlns:a16="http://schemas.microsoft.com/office/drawing/2014/main" id="{0CC62F06-F64E-BD8B-EDFE-EBD03B70DFAF}"/>
              </a:ext>
            </a:extLst>
          </p:cNvPr>
          <p:cNvSpPr txBox="1"/>
          <p:nvPr/>
        </p:nvSpPr>
        <p:spPr>
          <a:xfrm>
            <a:off x="0" y="836712"/>
            <a:ext cx="5768537" cy="369332"/>
          </a:xfrm>
          <a:prstGeom prst="rect">
            <a:avLst/>
          </a:prstGeom>
          <a:noFill/>
        </p:spPr>
        <p:txBody>
          <a:bodyPr wrap="square">
            <a:spAutoFit/>
          </a:bodyPr>
          <a:lstStyle/>
          <a:p>
            <a:pPr algn="ctr"/>
            <a:r>
              <a:rPr lang="fr-FR" sz="1800" b="1" dirty="0">
                <a:solidFill>
                  <a:schemeClr val="tx1"/>
                </a:solidFill>
                <a:latin typeface="Tahoma" panose="020B0604030504040204" pitchFamily="34" charset="0"/>
                <a:ea typeface="Tahoma" panose="020B0604030504040204" pitchFamily="34" charset="0"/>
                <a:cs typeface="Tahoma" panose="020B0604030504040204" pitchFamily="34" charset="0"/>
              </a:rPr>
              <a:t>Les Appellations</a:t>
            </a:r>
            <a:endParaRPr lang="fr-F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Image 1">
            <a:extLst>
              <a:ext uri="{FF2B5EF4-FFF2-40B4-BE49-F238E27FC236}">
                <a16:creationId xmlns:a16="http://schemas.microsoft.com/office/drawing/2014/main" id="{65F03A2E-B99B-814F-EAD9-32CD3CCD38C9}"/>
              </a:ext>
            </a:extLst>
          </p:cNvPr>
          <p:cNvPicPr>
            <a:picLocks noChangeAspect="1"/>
          </p:cNvPicPr>
          <p:nvPr/>
        </p:nvPicPr>
        <p:blipFill>
          <a:blip r:embed="rId2"/>
          <a:stretch>
            <a:fillRect/>
          </a:stretch>
        </p:blipFill>
        <p:spPr>
          <a:xfrm>
            <a:off x="7272366" y="6315409"/>
            <a:ext cx="1871634" cy="542591"/>
          </a:xfrm>
          <a:prstGeom prst="rect">
            <a:avLst/>
          </a:prstGeom>
        </p:spPr>
      </p:pic>
    </p:spTree>
    <p:extLst>
      <p:ext uri="{BB962C8B-B14F-4D97-AF65-F5344CB8AC3E}">
        <p14:creationId xmlns:p14="http://schemas.microsoft.com/office/powerpoint/2010/main" val="4051793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6" name="ZoneTexte 5">
            <a:extLst>
              <a:ext uri="{FF2B5EF4-FFF2-40B4-BE49-F238E27FC236}">
                <a16:creationId xmlns:a16="http://schemas.microsoft.com/office/drawing/2014/main" id="{0CC62F06-F64E-BD8B-EDFE-EBD03B70DFAF}"/>
              </a:ext>
            </a:extLst>
          </p:cNvPr>
          <p:cNvSpPr txBox="1"/>
          <p:nvPr/>
        </p:nvSpPr>
        <p:spPr>
          <a:xfrm>
            <a:off x="-12576" y="609749"/>
            <a:ext cx="9144000" cy="461665"/>
          </a:xfrm>
          <a:prstGeom prst="rect">
            <a:avLst/>
          </a:prstGeom>
          <a:noFill/>
        </p:spPr>
        <p:txBody>
          <a:bodyPr wrap="square">
            <a:spAutoFit/>
          </a:bodyPr>
          <a:lstStyle/>
          <a:p>
            <a:pPr algn="ctr"/>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Les Appellations</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Tableau 3">
            <a:extLst>
              <a:ext uri="{FF2B5EF4-FFF2-40B4-BE49-F238E27FC236}">
                <a16:creationId xmlns:a16="http://schemas.microsoft.com/office/drawing/2014/main" id="{782AD062-B0D2-FFC4-DFFA-34CDA726DBD7}"/>
              </a:ext>
            </a:extLst>
          </p:cNvPr>
          <p:cNvGraphicFramePr>
            <a:graphicFrameLocks noGrp="1"/>
          </p:cNvGraphicFramePr>
          <p:nvPr>
            <p:extLst>
              <p:ext uri="{D42A27DB-BD31-4B8C-83A1-F6EECF244321}">
                <p14:modId xmlns:p14="http://schemas.microsoft.com/office/powerpoint/2010/main" val="4247307735"/>
              </p:ext>
            </p:extLst>
          </p:nvPr>
        </p:nvGraphicFramePr>
        <p:xfrm>
          <a:off x="107504" y="1124744"/>
          <a:ext cx="9000999" cy="666750"/>
        </p:xfrm>
        <a:graphic>
          <a:graphicData uri="http://schemas.openxmlformats.org/drawingml/2006/table">
            <a:tbl>
              <a:tblPr/>
              <a:tblGrid>
                <a:gridCol w="9000999">
                  <a:extLst>
                    <a:ext uri="{9D8B030D-6E8A-4147-A177-3AD203B41FA5}">
                      <a16:colId xmlns:a16="http://schemas.microsoft.com/office/drawing/2014/main" val="1495976830"/>
                    </a:ext>
                  </a:extLst>
                </a:gridCol>
              </a:tblGrid>
              <a:tr h="400050">
                <a:tc>
                  <a:txBody>
                    <a:bodyPr/>
                    <a:lstStyle/>
                    <a:p>
                      <a:pPr algn="ctr" fontAlgn="ctr"/>
                      <a:r>
                        <a:rPr lang="fr-BE" sz="1800" b="1" i="0" u="none" strike="noStrike" dirty="0">
                          <a:solidFill>
                            <a:srgbClr val="FFFFFF"/>
                          </a:solidFill>
                          <a:effectLst/>
                          <a:latin typeface="Calibri" panose="020F0502020204030204" pitchFamily="34" charset="0"/>
                        </a:rPr>
                        <a:t> 51  Appellations ALSACE GRAND CRU -AOP</a:t>
                      </a:r>
                    </a:p>
                  </a:txBody>
                  <a:tcPr marL="6350" marR="6350" marT="635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837902533"/>
                  </a:ext>
                </a:extLst>
              </a:tr>
              <a:tr h="266700">
                <a:tc>
                  <a:txBody>
                    <a:bodyPr/>
                    <a:lstStyle/>
                    <a:p>
                      <a:pPr algn="ctr" fontAlgn="b"/>
                      <a:r>
                        <a:rPr lang="fr-FR" sz="1100" b="1" i="1" u="none" strike="noStrike" dirty="0">
                          <a:solidFill>
                            <a:srgbClr val="000000"/>
                          </a:solidFill>
                          <a:effectLst/>
                          <a:latin typeface="Calibri" panose="020F0502020204030204" pitchFamily="34" charset="0"/>
                        </a:rPr>
                        <a:t>Par décret, </a:t>
                      </a:r>
                      <a:r>
                        <a:rPr lang="fr-FR" sz="1100" b="1" i="0" u="sng" strike="noStrike" dirty="0">
                          <a:solidFill>
                            <a:srgbClr val="000000"/>
                          </a:solidFill>
                          <a:effectLst/>
                          <a:latin typeface="Calibri" panose="020F0502020204030204" pitchFamily="34" charset="0"/>
                        </a:rPr>
                        <a:t>depuis le 12 janvier 2007 </a:t>
                      </a:r>
                      <a:r>
                        <a:rPr lang="fr-FR" sz="1100" b="1" i="1" u="none" strike="noStrike" dirty="0">
                          <a:solidFill>
                            <a:srgbClr val="000000"/>
                          </a:solidFill>
                          <a:effectLst/>
                          <a:latin typeface="Calibri" panose="020F0502020204030204" pitchFamily="34" charset="0"/>
                        </a:rPr>
                        <a:t>, 51 terroirs répartis sur 47 communes de l'aire d'appellation Alsace sont classés en A.O.C Alsace Grand Cru.</a:t>
                      </a:r>
                    </a:p>
                  </a:txBody>
                  <a:tcPr marL="6350" marR="6350" marT="635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07954610"/>
                  </a:ext>
                </a:extLst>
              </a:tr>
            </a:tbl>
          </a:graphicData>
        </a:graphic>
      </p:graphicFrame>
      <p:graphicFrame>
        <p:nvGraphicFramePr>
          <p:cNvPr id="5" name="Tableau 4">
            <a:extLst>
              <a:ext uri="{FF2B5EF4-FFF2-40B4-BE49-F238E27FC236}">
                <a16:creationId xmlns:a16="http://schemas.microsoft.com/office/drawing/2014/main" id="{83E9733C-29D3-6382-C767-AECBE6E99047}"/>
              </a:ext>
            </a:extLst>
          </p:cNvPr>
          <p:cNvGraphicFramePr>
            <a:graphicFrameLocks noGrp="1"/>
          </p:cNvGraphicFramePr>
          <p:nvPr>
            <p:extLst>
              <p:ext uri="{D42A27DB-BD31-4B8C-83A1-F6EECF244321}">
                <p14:modId xmlns:p14="http://schemas.microsoft.com/office/powerpoint/2010/main" val="1936172417"/>
              </p:ext>
            </p:extLst>
          </p:nvPr>
        </p:nvGraphicFramePr>
        <p:xfrm>
          <a:off x="755576" y="1844824"/>
          <a:ext cx="3485580" cy="4986911"/>
        </p:xfrm>
        <a:graphic>
          <a:graphicData uri="http://schemas.openxmlformats.org/drawingml/2006/table">
            <a:tbl>
              <a:tblPr/>
              <a:tblGrid>
                <a:gridCol w="1440160">
                  <a:extLst>
                    <a:ext uri="{9D8B030D-6E8A-4147-A177-3AD203B41FA5}">
                      <a16:colId xmlns:a16="http://schemas.microsoft.com/office/drawing/2014/main" val="4030210760"/>
                    </a:ext>
                  </a:extLst>
                </a:gridCol>
                <a:gridCol w="963891">
                  <a:extLst>
                    <a:ext uri="{9D8B030D-6E8A-4147-A177-3AD203B41FA5}">
                      <a16:colId xmlns:a16="http://schemas.microsoft.com/office/drawing/2014/main" val="2282721860"/>
                    </a:ext>
                  </a:extLst>
                </a:gridCol>
                <a:gridCol w="1081529">
                  <a:extLst>
                    <a:ext uri="{9D8B030D-6E8A-4147-A177-3AD203B41FA5}">
                      <a16:colId xmlns:a16="http://schemas.microsoft.com/office/drawing/2014/main" val="1219158527"/>
                    </a:ext>
                  </a:extLst>
                </a:gridCol>
              </a:tblGrid>
              <a:tr h="28709">
                <a:tc>
                  <a:txBody>
                    <a:bodyPr/>
                    <a:lstStyle/>
                    <a:p>
                      <a:pPr algn="l" fontAlgn="b"/>
                      <a:r>
                        <a:rPr lang="fr-BE" sz="800" b="1" i="0" u="none" strike="noStrike">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Engelberg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830072"/>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Altenberg de Bergheim</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5088053"/>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Froehn</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2976513"/>
                  </a:ext>
                </a:extLst>
              </a:tr>
              <a:tr h="129313">
                <a:tc>
                  <a:txBody>
                    <a:bodyPr/>
                    <a:lstStyle/>
                    <a:p>
                      <a:pPr algn="l" fontAlgn="b"/>
                      <a:r>
                        <a:rPr lang="fr-BE" sz="800" b="1" i="0" u="none" strike="noStrike" dirty="0">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Furstentum</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8719093"/>
                  </a:ext>
                </a:extLst>
              </a:tr>
              <a:tr h="129313">
                <a:tc>
                  <a:txBody>
                    <a:bodyPr/>
                    <a:lstStyle/>
                    <a:p>
                      <a:pPr algn="l" fontAlgn="b"/>
                      <a:r>
                        <a:rPr lang="fr-BE" sz="800" b="1" i="0" u="none" strike="noStrike" dirty="0">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Goldert</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8655385"/>
                  </a:ext>
                </a:extLst>
              </a:tr>
              <a:tr h="129313">
                <a:tc>
                  <a:txBody>
                    <a:bodyPr/>
                    <a:lstStyle/>
                    <a:p>
                      <a:pPr algn="l" fontAlgn="b"/>
                      <a:r>
                        <a:rPr lang="fr-BE" sz="800" b="1" i="0" u="none" strike="noStrike" dirty="0">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Kessler</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0876437"/>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Mambourg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7469920"/>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Marckrain</a:t>
                      </a:r>
                      <a:endParaRPr lang="fr-BE" sz="800" b="1" i="0" u="none" strike="noStrike" dirty="0">
                        <a:solidFill>
                          <a:srgbClr val="1E2021"/>
                        </a:solidFill>
                        <a:effectLst/>
                        <a:latin typeface="Calibri" panose="020F0502020204030204" pitchFamily="34" charset="0"/>
                      </a:endParaRP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0849414"/>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Spiegel</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8782825"/>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Sporen</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8046110"/>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Zinnkoepflé</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0299312"/>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 pinot gris</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a:solidFill>
                            <a:srgbClr val="1E2021"/>
                          </a:solidFill>
                          <a:effectLst/>
                          <a:latin typeface="Calibri" panose="020F0502020204030204" pitchFamily="34" charset="0"/>
                        </a:rPr>
                        <a:t>Steinert</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327155"/>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 pinot gris, muscat</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Hatschbourg</a:t>
                      </a:r>
                      <a:endParaRPr lang="fr-BE" sz="800" b="1" i="0" u="none" strike="noStrike" dirty="0">
                        <a:solidFill>
                          <a:srgbClr val="1E2021"/>
                        </a:solidFill>
                        <a:effectLst/>
                        <a:latin typeface="Calibri" panose="020F0502020204030204" pitchFamily="34" charset="0"/>
                      </a:endParaRP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26060"/>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gewurztraminer,pinot gris</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Gloeckelberg</a:t>
                      </a:r>
                      <a:endParaRPr lang="fr-BE" sz="800" b="1" i="0" u="none" strike="noStrike" dirty="0">
                        <a:solidFill>
                          <a:srgbClr val="1E2021"/>
                        </a:solidFill>
                        <a:effectLst/>
                        <a:latin typeface="Calibri" panose="020F0502020204030204" pitchFamily="34" charset="0"/>
                      </a:endParaRP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5319848"/>
                  </a:ext>
                </a:extLst>
              </a:tr>
              <a:tr h="129313">
                <a:tc>
                  <a:txBody>
                    <a:bodyPr/>
                    <a:lstStyle/>
                    <a:p>
                      <a:pPr algn="l" fontAlgn="b"/>
                      <a:r>
                        <a:rPr lang="fr-BE" sz="800" b="1" i="0" u="none" strike="noStrike">
                          <a:solidFill>
                            <a:srgbClr val="1E2021"/>
                          </a:solidFill>
                          <a:effectLst/>
                          <a:latin typeface="Calibri" panose="020F0502020204030204" pitchFamily="34" charset="0"/>
                        </a:rPr>
                        <a:t>gewurztraminer,pinot gris</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Hengst</a:t>
                      </a:r>
                      <a:endParaRPr lang="fr-BE" sz="800" b="1" i="0" u="none" strike="noStrike" dirty="0">
                        <a:solidFill>
                          <a:srgbClr val="1E2021"/>
                        </a:solidFill>
                        <a:effectLst/>
                        <a:latin typeface="Calibri" panose="020F0502020204030204" pitchFamily="34" charset="0"/>
                      </a:endParaRP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553438"/>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a:solidFill>
                            <a:srgbClr val="1E2021"/>
                          </a:solidFill>
                          <a:effectLst/>
                          <a:latin typeface="Calibri" panose="020F0502020204030204" pitchFamily="34" charset="0"/>
                        </a:rPr>
                        <a:t>Altenberg de Wolxheim</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3065789"/>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Frankstein</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911720"/>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Kastelberg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3320250"/>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Moenchberg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3623690"/>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Muenchberg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8239254"/>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Praelatenberg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5766677"/>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Wiebelsberg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5838665"/>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Winzenberg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329119"/>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Zotzenberg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8103791"/>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Geisberg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7828874"/>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Kirchberg de Ribeauvillé</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461874"/>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Kitterlé</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8586243"/>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Ollwiller</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0529868"/>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Pfingstberg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1032463"/>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Rosacker</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030093"/>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Saering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367499"/>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Schlossberg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0891501"/>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Schoenenbourg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454231"/>
                  </a:ext>
                </a:extLst>
              </a:tr>
              <a:tr h="42602">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Sonnenglanz</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109450"/>
                  </a:ext>
                </a:extLst>
              </a:tr>
              <a:tr h="129313">
                <a:tc>
                  <a:txBody>
                    <a:bodyPr/>
                    <a:lstStyle/>
                    <a:p>
                      <a:pPr algn="l" fontAlgn="b"/>
                      <a:r>
                        <a:rPr lang="fr-BE" sz="800" b="1" i="0" u="none" strike="noStrike">
                          <a:solidFill>
                            <a:srgbClr val="1E2021"/>
                          </a:solidFill>
                          <a:effectLst/>
                          <a:latin typeface="Calibri" panose="020F0502020204030204" pitchFamily="34" charset="0"/>
                        </a:rPr>
                        <a:t>riesling</a:t>
                      </a:r>
                    </a:p>
                  </a:txBody>
                  <a:tcPr marL="2939" marR="2939" marT="2939"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Wineck-Schlossberg</a:t>
                      </a:r>
                    </a:p>
                  </a:txBody>
                  <a:tcPr marL="2939" marR="2939" marT="29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2939" marR="2939" marT="2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1077317"/>
                  </a:ext>
                </a:extLst>
              </a:tr>
            </a:tbl>
          </a:graphicData>
        </a:graphic>
      </p:graphicFrame>
      <p:graphicFrame>
        <p:nvGraphicFramePr>
          <p:cNvPr id="10" name="Tableau 9">
            <a:extLst>
              <a:ext uri="{FF2B5EF4-FFF2-40B4-BE49-F238E27FC236}">
                <a16:creationId xmlns:a16="http://schemas.microsoft.com/office/drawing/2014/main" id="{79336FF3-7DA2-07F8-9921-5E1011F2DB95}"/>
              </a:ext>
            </a:extLst>
          </p:cNvPr>
          <p:cNvGraphicFramePr>
            <a:graphicFrameLocks noGrp="1"/>
          </p:cNvGraphicFramePr>
          <p:nvPr>
            <p:extLst>
              <p:ext uri="{D42A27DB-BD31-4B8C-83A1-F6EECF244321}">
                <p14:modId xmlns:p14="http://schemas.microsoft.com/office/powerpoint/2010/main" val="1126499049"/>
              </p:ext>
            </p:extLst>
          </p:nvPr>
        </p:nvGraphicFramePr>
        <p:xfrm>
          <a:off x="4334842" y="1844824"/>
          <a:ext cx="4485630" cy="2016225"/>
        </p:xfrm>
        <a:graphic>
          <a:graphicData uri="http://schemas.openxmlformats.org/drawingml/2006/table">
            <a:tbl>
              <a:tblPr/>
              <a:tblGrid>
                <a:gridCol w="1868382">
                  <a:extLst>
                    <a:ext uri="{9D8B030D-6E8A-4147-A177-3AD203B41FA5}">
                      <a16:colId xmlns:a16="http://schemas.microsoft.com/office/drawing/2014/main" val="2252866794"/>
                    </a:ext>
                  </a:extLst>
                </a:gridCol>
                <a:gridCol w="1225417">
                  <a:extLst>
                    <a:ext uri="{9D8B030D-6E8A-4147-A177-3AD203B41FA5}">
                      <a16:colId xmlns:a16="http://schemas.microsoft.com/office/drawing/2014/main" val="311931118"/>
                    </a:ext>
                  </a:extLst>
                </a:gridCol>
                <a:gridCol w="1391831">
                  <a:extLst>
                    <a:ext uri="{9D8B030D-6E8A-4147-A177-3AD203B41FA5}">
                      <a16:colId xmlns:a16="http://schemas.microsoft.com/office/drawing/2014/main" val="1770785957"/>
                    </a:ext>
                  </a:extLst>
                </a:gridCol>
              </a:tblGrid>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Altenberg de Bergbieten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991239"/>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Bruderthal</a:t>
                      </a:r>
                      <a:endParaRPr lang="fr-BE" sz="800" b="1" i="0" u="none" strike="noStrike" dirty="0">
                        <a:solidFill>
                          <a:srgbClr val="1E202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3115557"/>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Steinklotz</a:t>
                      </a:r>
                      <a:endParaRPr lang="fr-BE" sz="800" b="1" i="0" u="none" strike="noStrike" dirty="0">
                        <a:solidFill>
                          <a:srgbClr val="1E202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BAS-RHIN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2553626"/>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a:solidFill>
                            <a:srgbClr val="1E2021"/>
                          </a:solidFill>
                          <a:effectLst/>
                          <a:latin typeface="Calibri" panose="020F0502020204030204" pitchFamily="34" charset="0"/>
                        </a:rPr>
                        <a:t>Brand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6522057"/>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a:solidFill>
                            <a:srgbClr val="1E2021"/>
                          </a:solidFill>
                          <a:effectLst/>
                          <a:latin typeface="Calibri" panose="020F0502020204030204" pitchFamily="34" charset="0"/>
                        </a:rPr>
                        <a:t>Florimont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501540"/>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Kanzlerberg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3804826"/>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a:solidFill>
                            <a:srgbClr val="1E2021"/>
                          </a:solidFill>
                          <a:effectLst/>
                          <a:latin typeface="Calibri" panose="020F0502020204030204" pitchFamily="34" charset="0"/>
                        </a:rPr>
                        <a:t>Mandelberg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1773523"/>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Osterberg</a:t>
                      </a:r>
                      <a:endParaRPr lang="fr-BE" sz="800" b="1" i="0" u="none" strike="noStrike" dirty="0">
                        <a:solidFill>
                          <a:srgbClr val="1E202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9129497"/>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Pfersigberg</a:t>
                      </a:r>
                      <a:endParaRPr lang="fr-BE" sz="800" b="1" i="0" u="none" strike="noStrike" dirty="0">
                        <a:solidFill>
                          <a:srgbClr val="1E202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807584"/>
                  </a:ext>
                </a:extLst>
              </a:tr>
              <a:tr h="134415">
                <a:tc>
                  <a:txBody>
                    <a:bodyPr/>
                    <a:lstStyle/>
                    <a:p>
                      <a:pPr algn="l" fontAlgn="b"/>
                      <a:r>
                        <a:rPr lang="fr-BE" sz="800" b="1" i="0" u="none" strike="noStrike">
                          <a:solidFill>
                            <a:srgbClr val="1E2021"/>
                          </a:solidFill>
                          <a:effectLst/>
                          <a:latin typeface="Calibri" panose="020F0502020204030204" pitchFamily="34" charset="0"/>
                        </a:rPr>
                        <a:t>riesling, gewurztraminer, pinot gris</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Steingrubler</a:t>
                      </a:r>
                      <a:endParaRPr lang="fr-BE" sz="800" b="1" i="0" u="none" strike="noStrike" dirty="0">
                        <a:solidFill>
                          <a:srgbClr val="1E202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8443648"/>
                  </a:ext>
                </a:extLst>
              </a:tr>
              <a:tr h="134415">
                <a:tc>
                  <a:txBody>
                    <a:bodyPr/>
                    <a:lstStyle/>
                    <a:p>
                      <a:pPr algn="l" fontAlgn="b"/>
                      <a:r>
                        <a:rPr lang="fr-BE" sz="800" b="1" i="0" u="none" strike="noStrike">
                          <a:solidFill>
                            <a:srgbClr val="1E2021"/>
                          </a:solidFill>
                          <a:effectLst/>
                          <a:latin typeface="Calibri" panose="020F0502020204030204" pitchFamily="34" charset="0"/>
                        </a:rPr>
                        <a:t>riesling, gewurztraminer, pinot gris</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Vorbourg</a:t>
                      </a:r>
                      <a:endParaRPr lang="fr-BE" sz="800" b="1" i="0" u="none" strike="noStrike" dirty="0">
                        <a:solidFill>
                          <a:srgbClr val="1E202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2741259"/>
                  </a:ext>
                </a:extLst>
              </a:tr>
              <a:tr h="134415">
                <a:tc>
                  <a:txBody>
                    <a:bodyPr/>
                    <a:lstStyle/>
                    <a:p>
                      <a:pPr algn="l" fontAlgn="b"/>
                      <a:r>
                        <a:rPr lang="fr-BE" sz="800" b="1" i="0" u="none" strike="noStrike">
                          <a:solidFill>
                            <a:srgbClr val="1E2021"/>
                          </a:solidFill>
                          <a:effectLst/>
                          <a:latin typeface="Calibri" panose="020F0502020204030204" pitchFamily="34" charset="0"/>
                        </a:rPr>
                        <a:t>riesling, gewurztraminer,pinot gris</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a:solidFill>
                            <a:srgbClr val="1E2021"/>
                          </a:solidFill>
                          <a:effectLst/>
                          <a:latin typeface="Calibri" panose="020F0502020204030204" pitchFamily="34" charset="0"/>
                        </a:rPr>
                        <a:t>Kirchberg de Barr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BAS-RHIN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0720711"/>
                  </a:ext>
                </a:extLst>
              </a:tr>
              <a:tr h="134415">
                <a:tc>
                  <a:txBody>
                    <a:bodyPr/>
                    <a:lstStyle/>
                    <a:p>
                      <a:pPr algn="l" fontAlgn="b"/>
                      <a:r>
                        <a:rPr lang="fr-BE" sz="800" b="1" i="0" u="none" strike="noStrike">
                          <a:solidFill>
                            <a:srgbClr val="1E2021"/>
                          </a:solidFill>
                          <a:effectLst/>
                          <a:latin typeface="Calibri" panose="020F0502020204030204" pitchFamily="34" charset="0"/>
                        </a:rPr>
                        <a:t>riesling, gewurztraminer,pinot gris</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Eichberg</a:t>
                      </a:r>
                      <a:endParaRPr lang="fr-BE" sz="800" b="1" i="0" u="none" strike="noStrike" dirty="0">
                        <a:solidFill>
                          <a:srgbClr val="1E202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430471"/>
                  </a:ext>
                </a:extLst>
              </a:tr>
              <a:tr h="134415">
                <a:tc>
                  <a:txBody>
                    <a:bodyPr/>
                    <a:lstStyle/>
                    <a:p>
                      <a:pPr algn="l" fontAlgn="b"/>
                      <a:r>
                        <a:rPr lang="fr-BE" sz="800" b="1" i="0" u="none" strike="noStrike">
                          <a:solidFill>
                            <a:srgbClr val="1E2021"/>
                          </a:solidFill>
                          <a:effectLst/>
                          <a:latin typeface="Calibri" panose="020F0502020204030204" pitchFamily="34" charset="0"/>
                        </a:rPr>
                        <a:t>riesling, pinot gris</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a:solidFill>
                            <a:srgbClr val="1E2021"/>
                          </a:solidFill>
                          <a:effectLst/>
                          <a:latin typeface="Calibri" panose="020F0502020204030204" pitchFamily="34" charset="0"/>
                        </a:rPr>
                        <a:t>Rangen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25506"/>
                  </a:ext>
                </a:extLst>
              </a:tr>
              <a:tr h="134415">
                <a:tc>
                  <a:txBody>
                    <a:bodyPr/>
                    <a:lstStyle/>
                    <a:p>
                      <a:pPr algn="l" fontAlgn="b"/>
                      <a:r>
                        <a:rPr lang="fr-BE" sz="800" b="1" i="0" u="none" strike="noStrike" dirty="0">
                          <a:solidFill>
                            <a:srgbClr val="1E2021"/>
                          </a:solidFill>
                          <a:effectLst/>
                          <a:latin typeface="Calibri" panose="020F0502020204030204" pitchFamily="34" charset="0"/>
                        </a:rPr>
                        <a:t>Riesling, Pinot Gris,  Gewurztraminer</a:t>
                      </a:r>
                    </a:p>
                  </a:txBody>
                  <a:tcPr marL="6350" marR="6350" marT="63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1" i="0" u="none" strike="noStrike" dirty="0" err="1">
                          <a:solidFill>
                            <a:srgbClr val="1E2021"/>
                          </a:solidFill>
                          <a:effectLst/>
                          <a:latin typeface="Calibri" panose="020F0502020204030204" pitchFamily="34" charset="0"/>
                        </a:rPr>
                        <a:t>Kaefferkopf</a:t>
                      </a:r>
                      <a:endParaRPr lang="fr-BE" sz="800" b="1" i="0" u="none" strike="noStrike" dirty="0">
                        <a:solidFill>
                          <a:srgbClr val="1E202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800" b="0" i="0" u="none" strike="noStrike" dirty="0">
                          <a:solidFill>
                            <a:srgbClr val="000000"/>
                          </a:solidFill>
                          <a:effectLst/>
                          <a:latin typeface="Calibri" panose="020F0502020204030204" pitchFamily="34" charset="0"/>
                        </a:rPr>
                        <a:t>HAUT-RHIN</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8981269"/>
                  </a:ext>
                </a:extLst>
              </a:tr>
            </a:tbl>
          </a:graphicData>
        </a:graphic>
      </p:graphicFrame>
      <p:pic>
        <p:nvPicPr>
          <p:cNvPr id="2" name="Image 1">
            <a:extLst>
              <a:ext uri="{FF2B5EF4-FFF2-40B4-BE49-F238E27FC236}">
                <a16:creationId xmlns:a16="http://schemas.microsoft.com/office/drawing/2014/main" id="{92077A25-9DE1-C04F-A354-7F5ED352517E}"/>
              </a:ext>
            </a:extLst>
          </p:cNvPr>
          <p:cNvPicPr>
            <a:picLocks noChangeAspect="1"/>
          </p:cNvPicPr>
          <p:nvPr/>
        </p:nvPicPr>
        <p:blipFill>
          <a:blip r:embed="rId2"/>
          <a:stretch>
            <a:fillRect/>
          </a:stretch>
        </p:blipFill>
        <p:spPr>
          <a:xfrm>
            <a:off x="7236869" y="6289144"/>
            <a:ext cx="1871634" cy="542591"/>
          </a:xfrm>
          <a:prstGeom prst="rect">
            <a:avLst/>
          </a:prstGeom>
        </p:spPr>
      </p:pic>
    </p:spTree>
    <p:extLst>
      <p:ext uri="{BB962C8B-B14F-4D97-AF65-F5344CB8AC3E}">
        <p14:creationId xmlns:p14="http://schemas.microsoft.com/office/powerpoint/2010/main" val="2380879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136561" y="404664"/>
            <a:ext cx="3142971"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6" name="ZoneTexte 5">
            <a:extLst>
              <a:ext uri="{FF2B5EF4-FFF2-40B4-BE49-F238E27FC236}">
                <a16:creationId xmlns:a16="http://schemas.microsoft.com/office/drawing/2014/main" id="{0CC62F06-F64E-BD8B-EDFE-EBD03B70DFAF}"/>
              </a:ext>
            </a:extLst>
          </p:cNvPr>
          <p:cNvSpPr txBox="1"/>
          <p:nvPr/>
        </p:nvSpPr>
        <p:spPr>
          <a:xfrm>
            <a:off x="-27000" y="1556792"/>
            <a:ext cx="3306532" cy="369332"/>
          </a:xfrm>
          <a:prstGeom prst="rect">
            <a:avLst/>
          </a:prstGeom>
          <a:noFill/>
        </p:spPr>
        <p:txBody>
          <a:bodyPr wrap="square">
            <a:spAutoFit/>
          </a:bodyPr>
          <a:lstStyle/>
          <a:p>
            <a:pPr algn="ctr"/>
            <a:r>
              <a:rPr lang="fr-FR" sz="1800" b="1" dirty="0">
                <a:solidFill>
                  <a:schemeClr val="tx1"/>
                </a:solidFill>
                <a:latin typeface="Tahoma" panose="020B0604030504040204" pitchFamily="34" charset="0"/>
                <a:ea typeface="Tahoma" panose="020B0604030504040204" pitchFamily="34" charset="0"/>
                <a:cs typeface="Tahoma" panose="020B0604030504040204" pitchFamily="34" charset="0"/>
              </a:rPr>
              <a:t>Les Appellations</a:t>
            </a:r>
            <a:endParaRPr lang="fr-F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7" name="Image 6">
            <a:extLst>
              <a:ext uri="{FF2B5EF4-FFF2-40B4-BE49-F238E27FC236}">
                <a16:creationId xmlns:a16="http://schemas.microsoft.com/office/drawing/2014/main" id="{9EB0B158-FD6F-48AA-A1E1-5A41EFE0B1DE}"/>
              </a:ext>
            </a:extLst>
          </p:cNvPr>
          <p:cNvPicPr>
            <a:picLocks noChangeAspect="1"/>
          </p:cNvPicPr>
          <p:nvPr/>
        </p:nvPicPr>
        <p:blipFill>
          <a:blip r:embed="rId2"/>
          <a:stretch>
            <a:fillRect/>
          </a:stretch>
        </p:blipFill>
        <p:spPr>
          <a:xfrm>
            <a:off x="3279532" y="35421"/>
            <a:ext cx="3992834" cy="6720070"/>
          </a:xfrm>
          <a:prstGeom prst="rect">
            <a:avLst/>
          </a:prstGeom>
        </p:spPr>
      </p:pic>
      <p:pic>
        <p:nvPicPr>
          <p:cNvPr id="2" name="Image 1">
            <a:extLst>
              <a:ext uri="{FF2B5EF4-FFF2-40B4-BE49-F238E27FC236}">
                <a16:creationId xmlns:a16="http://schemas.microsoft.com/office/drawing/2014/main" id="{65F03A2E-B99B-814F-EAD9-32CD3CCD38C9}"/>
              </a:ext>
            </a:extLst>
          </p:cNvPr>
          <p:cNvPicPr>
            <a:picLocks noChangeAspect="1"/>
          </p:cNvPicPr>
          <p:nvPr/>
        </p:nvPicPr>
        <p:blipFill>
          <a:blip r:embed="rId3"/>
          <a:stretch>
            <a:fillRect/>
          </a:stretch>
        </p:blipFill>
        <p:spPr>
          <a:xfrm>
            <a:off x="7272366" y="6315409"/>
            <a:ext cx="1871634" cy="542591"/>
          </a:xfrm>
          <a:prstGeom prst="rect">
            <a:avLst/>
          </a:prstGeom>
        </p:spPr>
      </p:pic>
    </p:spTree>
    <p:extLst>
      <p:ext uri="{BB962C8B-B14F-4D97-AF65-F5344CB8AC3E}">
        <p14:creationId xmlns:p14="http://schemas.microsoft.com/office/powerpoint/2010/main" val="127827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257357" y="404665"/>
            <a:ext cx="3306532" cy="504056"/>
          </a:xfrm>
        </p:spPr>
        <p:txBody>
          <a:bodyPr>
            <a:normAutofit fontScale="90000"/>
          </a:bodyPr>
          <a:lstStyle/>
          <a:p>
            <a:r>
              <a:rPr lang="fr-FR" sz="1800" b="1" dirty="0">
                <a:latin typeface="Tahoma" panose="020B0604030504040204" pitchFamily="34" charset="0"/>
                <a:ea typeface="Tahoma" panose="020B0604030504040204" pitchFamily="34" charset="0"/>
                <a:cs typeface="Tahoma" panose="020B0604030504040204" pitchFamily="34" charset="0"/>
              </a:rPr>
              <a:t>Initiation au monde du vin</a:t>
            </a:r>
            <a:br>
              <a:rPr lang="fr-FR" sz="1800" b="1" dirty="0">
                <a:latin typeface="Tahoma" panose="020B0604030504040204" pitchFamily="34" charset="0"/>
                <a:ea typeface="Tahoma" panose="020B0604030504040204" pitchFamily="34" charset="0"/>
                <a:cs typeface="Tahoma" panose="020B0604030504040204" pitchFamily="34" charset="0"/>
              </a:rPr>
            </a:br>
            <a: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L’Alsace</a:t>
            </a:r>
            <a:br>
              <a:rPr lang="fr-FR" sz="1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endParaRPr lang="fr-FR" sz="1800" b="1" dirty="0">
              <a:latin typeface="Tahoma" panose="020B0604030504040204" pitchFamily="34" charset="0"/>
              <a:ea typeface="Tahoma" panose="020B0604030504040204" pitchFamily="34" charset="0"/>
              <a:cs typeface="Tahoma" panose="020B0604030504040204" pitchFamily="34" charset="0"/>
            </a:endParaRPr>
          </a:p>
        </p:txBody>
      </p:sp>
      <p:sp>
        <p:nvSpPr>
          <p:cNvPr id="6" name="ZoneTexte 5">
            <a:extLst>
              <a:ext uri="{FF2B5EF4-FFF2-40B4-BE49-F238E27FC236}">
                <a16:creationId xmlns:a16="http://schemas.microsoft.com/office/drawing/2014/main" id="{0CC62F06-F64E-BD8B-EDFE-EBD03B70DFAF}"/>
              </a:ext>
            </a:extLst>
          </p:cNvPr>
          <p:cNvSpPr txBox="1"/>
          <p:nvPr/>
        </p:nvSpPr>
        <p:spPr>
          <a:xfrm>
            <a:off x="0" y="764704"/>
            <a:ext cx="9144000" cy="461665"/>
          </a:xfrm>
          <a:prstGeom prst="rect">
            <a:avLst/>
          </a:prstGeom>
          <a:noFill/>
        </p:spPr>
        <p:txBody>
          <a:bodyPr wrap="square">
            <a:spAutoFit/>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Particularités -</a:t>
            </a:r>
            <a:r>
              <a:rPr lang="fr-FR" sz="1800" b="1"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Appellations</a:t>
            </a:r>
            <a:endParaRPr lang="fr-F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9" name="Image 8">
            <a:extLst>
              <a:ext uri="{FF2B5EF4-FFF2-40B4-BE49-F238E27FC236}">
                <a16:creationId xmlns:a16="http://schemas.microsoft.com/office/drawing/2014/main" id="{D36344EE-C5C5-9E4C-3AED-BCC7710A64B3}"/>
              </a:ext>
            </a:extLst>
          </p:cNvPr>
          <p:cNvPicPr>
            <a:picLocks noChangeAspect="1"/>
          </p:cNvPicPr>
          <p:nvPr/>
        </p:nvPicPr>
        <p:blipFill>
          <a:blip r:embed="rId2"/>
          <a:stretch>
            <a:fillRect/>
          </a:stretch>
        </p:blipFill>
        <p:spPr>
          <a:xfrm>
            <a:off x="2144515" y="1772816"/>
            <a:ext cx="1948933" cy="1883147"/>
          </a:xfrm>
          <a:prstGeom prst="rect">
            <a:avLst/>
          </a:prstGeom>
        </p:spPr>
      </p:pic>
      <p:pic>
        <p:nvPicPr>
          <p:cNvPr id="11" name="Image 10" descr="Alsace Grand Cru Altenbourg - Tokay Pinot Gtris , Vendanges tardives - Domaine Albert Mann.">
            <a:extLst>
              <a:ext uri="{FF2B5EF4-FFF2-40B4-BE49-F238E27FC236}">
                <a16:creationId xmlns:a16="http://schemas.microsoft.com/office/drawing/2014/main" id="{4EA60C70-7509-49DB-B566-72BE9C516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4293096"/>
            <a:ext cx="2033022" cy="202557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Tableau 11">
            <a:extLst>
              <a:ext uri="{FF2B5EF4-FFF2-40B4-BE49-F238E27FC236}">
                <a16:creationId xmlns:a16="http://schemas.microsoft.com/office/drawing/2014/main" id="{476E6403-A270-D354-4FBE-E18FC5DBAD95}"/>
              </a:ext>
            </a:extLst>
          </p:cNvPr>
          <p:cNvGraphicFramePr>
            <a:graphicFrameLocks noGrp="1"/>
          </p:cNvGraphicFramePr>
          <p:nvPr>
            <p:extLst>
              <p:ext uri="{D42A27DB-BD31-4B8C-83A1-F6EECF244321}">
                <p14:modId xmlns:p14="http://schemas.microsoft.com/office/powerpoint/2010/main" val="1237413210"/>
              </p:ext>
            </p:extLst>
          </p:nvPr>
        </p:nvGraphicFramePr>
        <p:xfrm>
          <a:off x="4716016" y="1700808"/>
          <a:ext cx="1782533" cy="4525969"/>
        </p:xfrm>
        <a:graphic>
          <a:graphicData uri="http://schemas.openxmlformats.org/drawingml/2006/table">
            <a:tbl>
              <a:tblPr/>
              <a:tblGrid>
                <a:gridCol w="1030527">
                  <a:extLst>
                    <a:ext uri="{9D8B030D-6E8A-4147-A177-3AD203B41FA5}">
                      <a16:colId xmlns:a16="http://schemas.microsoft.com/office/drawing/2014/main" val="1443087251"/>
                    </a:ext>
                  </a:extLst>
                </a:gridCol>
                <a:gridCol w="752006">
                  <a:extLst>
                    <a:ext uri="{9D8B030D-6E8A-4147-A177-3AD203B41FA5}">
                      <a16:colId xmlns:a16="http://schemas.microsoft.com/office/drawing/2014/main" val="74308020"/>
                    </a:ext>
                  </a:extLst>
                </a:gridCol>
              </a:tblGrid>
              <a:tr h="334225">
                <a:tc>
                  <a:txBody>
                    <a:bodyPr/>
                    <a:lstStyle/>
                    <a:p>
                      <a:pPr algn="l" fontAlgn="ctr"/>
                      <a:r>
                        <a:rPr lang="fr-BE" sz="1000" b="0" i="0" u="none" strike="noStrike" dirty="0">
                          <a:solidFill>
                            <a:srgbClr val="1E2021"/>
                          </a:solidFill>
                          <a:effectLst/>
                          <a:latin typeface="Arial" panose="020B0604020202020204" pitchFamily="34" charset="0"/>
                        </a:rPr>
                        <a:t> </a:t>
                      </a:r>
                      <a:r>
                        <a:rPr lang="fr-BE" sz="1000" b="1" i="0" u="none" strike="noStrike" dirty="0">
                          <a:solidFill>
                            <a:srgbClr val="1E2021"/>
                          </a:solidFill>
                          <a:effectLst/>
                          <a:latin typeface="Arial" panose="020B0604020202020204" pitchFamily="34" charset="0"/>
                        </a:rPr>
                        <a:t>Sélection de grains nobles</a:t>
                      </a:r>
                      <a:r>
                        <a:rPr lang="fr-BE" sz="1000" b="0" i="0" u="none" strike="noStrike" dirty="0">
                          <a:solidFill>
                            <a:srgbClr val="1E2021"/>
                          </a:solidFill>
                          <a:effectLst/>
                          <a:latin typeface="Arial" panose="020B0604020202020204" pitchFamily="34" charset="0"/>
                        </a:rPr>
                        <a:t> </a:t>
                      </a:r>
                    </a:p>
                  </a:txBody>
                  <a:tcPr marL="4642" marR="4642" marT="4642" marB="0" anchor="ctr">
                    <a:lnL>
                      <a:noFill/>
                    </a:lnL>
                    <a:lnR>
                      <a:noFill/>
                    </a:lnR>
                    <a:lnT>
                      <a:noFill/>
                    </a:lnT>
                    <a:lnB>
                      <a:noFill/>
                    </a:lnB>
                  </a:tcPr>
                </a:tc>
                <a:tc>
                  <a:txBody>
                    <a:bodyPr/>
                    <a:lstStyle/>
                    <a:p>
                      <a:pPr algn="l" fontAlgn="ctr"/>
                      <a:r>
                        <a:rPr lang="fr-FR" sz="1000" b="0" i="0" u="none" strike="noStrike">
                          <a:solidFill>
                            <a:srgbClr val="1E2021"/>
                          </a:solidFill>
                          <a:effectLst/>
                          <a:latin typeface="Arial" panose="020B0604020202020204" pitchFamily="34" charset="0"/>
                        </a:rPr>
                        <a:t> </a:t>
                      </a:r>
                      <a:r>
                        <a:rPr lang="fr-FR" sz="1000" b="1" i="0" u="none" strike="noStrike">
                          <a:solidFill>
                            <a:srgbClr val="1E2021"/>
                          </a:solidFill>
                          <a:effectLst/>
                          <a:latin typeface="Arial" panose="020B0604020202020204" pitchFamily="34" charset="0"/>
                        </a:rPr>
                        <a:t>Teneur en sucre(g/l)</a:t>
                      </a:r>
                      <a:r>
                        <a:rPr lang="fr-FR" sz="1000" b="0" i="0" u="none" strike="noStrike">
                          <a:solidFill>
                            <a:srgbClr val="1E2021"/>
                          </a:solidFill>
                          <a:effectLst/>
                          <a:latin typeface="Arial" panose="020B0604020202020204" pitchFamily="34" charset="0"/>
                        </a:rPr>
                        <a:t> </a:t>
                      </a:r>
                    </a:p>
                  </a:txBody>
                  <a:tcPr marL="4642" marR="4642" marT="4642" marB="0" anchor="ctr">
                    <a:lnL>
                      <a:noFill/>
                    </a:lnL>
                    <a:lnR>
                      <a:noFill/>
                    </a:lnR>
                    <a:lnT>
                      <a:noFill/>
                    </a:lnT>
                    <a:lnB>
                      <a:noFill/>
                    </a:lnB>
                  </a:tcPr>
                </a:tc>
                <a:extLst>
                  <a:ext uri="{0D108BD9-81ED-4DB2-BD59-A6C34878D82A}">
                    <a16:rowId xmlns:a16="http://schemas.microsoft.com/office/drawing/2014/main" val="174536307"/>
                  </a:ext>
                </a:extLst>
              </a:tr>
              <a:tr h="194965">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extLst>
                  <a:ext uri="{0D108BD9-81ED-4DB2-BD59-A6C34878D82A}">
                    <a16:rowId xmlns:a16="http://schemas.microsoft.com/office/drawing/2014/main" val="893619805"/>
                  </a:ext>
                </a:extLst>
              </a:tr>
              <a:tr h="194965">
                <a:tc>
                  <a:txBody>
                    <a:bodyPr/>
                    <a:lstStyle/>
                    <a:p>
                      <a:pPr algn="l" fontAlgn="ctr"/>
                      <a:r>
                        <a:rPr lang="fr-BE" sz="1000" b="0" i="0" u="none" strike="noStrike">
                          <a:solidFill>
                            <a:srgbClr val="1E2021"/>
                          </a:solidFill>
                          <a:effectLst/>
                          <a:latin typeface="Arial" panose="020B0604020202020204" pitchFamily="34" charset="0"/>
                        </a:rPr>
                        <a:t>Gewurztraminer</a:t>
                      </a:r>
                    </a:p>
                  </a:txBody>
                  <a:tcPr marL="4642" marR="4642" marT="4642" marB="0" anchor="ctr">
                    <a:lnL>
                      <a:noFill/>
                    </a:lnL>
                    <a:lnR>
                      <a:noFill/>
                    </a:lnR>
                    <a:lnT>
                      <a:noFill/>
                    </a:lnT>
                    <a:lnB>
                      <a:noFill/>
                    </a:lnB>
                  </a:tcPr>
                </a:tc>
                <a:tc>
                  <a:txBody>
                    <a:bodyPr/>
                    <a:lstStyle/>
                    <a:p>
                      <a:pPr algn="r" fontAlgn="ctr"/>
                      <a:r>
                        <a:rPr lang="fr-BE" sz="1000" b="0" i="0" u="none" strike="noStrike">
                          <a:solidFill>
                            <a:srgbClr val="1E2021"/>
                          </a:solidFill>
                          <a:effectLst/>
                          <a:latin typeface="Arial" panose="020B0604020202020204" pitchFamily="34" charset="0"/>
                        </a:rPr>
                        <a:t>306</a:t>
                      </a:r>
                    </a:p>
                  </a:txBody>
                  <a:tcPr marL="4642" marR="4642" marT="4642" marB="0" anchor="ctr">
                    <a:lnL>
                      <a:noFill/>
                    </a:lnL>
                    <a:lnR>
                      <a:noFill/>
                    </a:lnR>
                    <a:lnT>
                      <a:noFill/>
                    </a:lnT>
                    <a:lnB>
                      <a:noFill/>
                    </a:lnB>
                  </a:tcPr>
                </a:tc>
                <a:extLst>
                  <a:ext uri="{0D108BD9-81ED-4DB2-BD59-A6C34878D82A}">
                    <a16:rowId xmlns:a16="http://schemas.microsoft.com/office/drawing/2014/main" val="1993746019"/>
                  </a:ext>
                </a:extLst>
              </a:tr>
              <a:tr h="194965">
                <a:tc>
                  <a:txBody>
                    <a:bodyPr/>
                    <a:lstStyle/>
                    <a:p>
                      <a:pPr algn="l" fontAlgn="ctr"/>
                      <a:r>
                        <a:rPr lang="fr-BE" sz="1000" b="0" i="0" u="none" strike="noStrike">
                          <a:solidFill>
                            <a:srgbClr val="1E2021"/>
                          </a:solidFill>
                          <a:effectLst/>
                          <a:latin typeface="Arial" panose="020B0604020202020204" pitchFamily="34" charset="0"/>
                        </a:rPr>
                        <a:t>Riesling</a:t>
                      </a:r>
                    </a:p>
                  </a:txBody>
                  <a:tcPr marL="4642" marR="4642" marT="4642" marB="0" anchor="ctr">
                    <a:lnL>
                      <a:noFill/>
                    </a:lnL>
                    <a:lnR>
                      <a:noFill/>
                    </a:lnR>
                    <a:lnT>
                      <a:noFill/>
                    </a:lnT>
                    <a:lnB>
                      <a:noFill/>
                    </a:lnB>
                  </a:tcPr>
                </a:tc>
                <a:tc>
                  <a:txBody>
                    <a:bodyPr/>
                    <a:lstStyle/>
                    <a:p>
                      <a:pPr algn="r" fontAlgn="ctr"/>
                      <a:r>
                        <a:rPr lang="fr-BE" sz="1000" b="0" i="0" u="none" strike="noStrike">
                          <a:solidFill>
                            <a:srgbClr val="1E2021"/>
                          </a:solidFill>
                          <a:effectLst/>
                          <a:latin typeface="Arial" panose="020B0604020202020204" pitchFamily="34" charset="0"/>
                        </a:rPr>
                        <a:t>276</a:t>
                      </a:r>
                    </a:p>
                  </a:txBody>
                  <a:tcPr marL="4642" marR="4642" marT="4642" marB="0" anchor="ctr">
                    <a:lnL>
                      <a:noFill/>
                    </a:lnL>
                    <a:lnR>
                      <a:noFill/>
                    </a:lnR>
                    <a:lnT>
                      <a:noFill/>
                    </a:lnT>
                    <a:lnB>
                      <a:noFill/>
                    </a:lnB>
                  </a:tcPr>
                </a:tc>
                <a:extLst>
                  <a:ext uri="{0D108BD9-81ED-4DB2-BD59-A6C34878D82A}">
                    <a16:rowId xmlns:a16="http://schemas.microsoft.com/office/drawing/2014/main" val="2648102855"/>
                  </a:ext>
                </a:extLst>
              </a:tr>
              <a:tr h="194965">
                <a:tc>
                  <a:txBody>
                    <a:bodyPr/>
                    <a:lstStyle/>
                    <a:p>
                      <a:pPr algn="l" fontAlgn="ctr"/>
                      <a:r>
                        <a:rPr lang="fr-BE" sz="1000" b="0" i="0" u="none" strike="noStrike">
                          <a:solidFill>
                            <a:srgbClr val="1E2021"/>
                          </a:solidFill>
                          <a:effectLst/>
                          <a:latin typeface="Arial" panose="020B0604020202020204" pitchFamily="34" charset="0"/>
                        </a:rPr>
                        <a:t>Pinot gris</a:t>
                      </a:r>
                    </a:p>
                  </a:txBody>
                  <a:tcPr marL="4642" marR="4642" marT="4642" marB="0" anchor="ctr">
                    <a:lnL>
                      <a:noFill/>
                    </a:lnL>
                    <a:lnR>
                      <a:noFill/>
                    </a:lnR>
                    <a:lnT>
                      <a:noFill/>
                    </a:lnT>
                    <a:lnB>
                      <a:noFill/>
                    </a:lnB>
                  </a:tcPr>
                </a:tc>
                <a:tc>
                  <a:txBody>
                    <a:bodyPr/>
                    <a:lstStyle/>
                    <a:p>
                      <a:pPr algn="r" fontAlgn="ctr"/>
                      <a:r>
                        <a:rPr lang="fr-BE" sz="1000" b="0" i="0" u="none" strike="noStrike">
                          <a:solidFill>
                            <a:srgbClr val="1E2021"/>
                          </a:solidFill>
                          <a:effectLst/>
                          <a:latin typeface="Arial" panose="020B0604020202020204" pitchFamily="34" charset="0"/>
                        </a:rPr>
                        <a:t>306</a:t>
                      </a:r>
                    </a:p>
                  </a:txBody>
                  <a:tcPr marL="4642" marR="4642" marT="4642" marB="0" anchor="ctr">
                    <a:lnL>
                      <a:noFill/>
                    </a:lnL>
                    <a:lnR>
                      <a:noFill/>
                    </a:lnR>
                    <a:lnT>
                      <a:noFill/>
                    </a:lnT>
                    <a:lnB>
                      <a:noFill/>
                    </a:lnB>
                  </a:tcPr>
                </a:tc>
                <a:extLst>
                  <a:ext uri="{0D108BD9-81ED-4DB2-BD59-A6C34878D82A}">
                    <a16:rowId xmlns:a16="http://schemas.microsoft.com/office/drawing/2014/main" val="2650584808"/>
                  </a:ext>
                </a:extLst>
              </a:tr>
              <a:tr h="194965">
                <a:tc>
                  <a:txBody>
                    <a:bodyPr/>
                    <a:lstStyle/>
                    <a:p>
                      <a:pPr algn="l" fontAlgn="ctr"/>
                      <a:r>
                        <a:rPr lang="fr-BE" sz="1000" b="0" i="0" u="none" strike="noStrike">
                          <a:solidFill>
                            <a:srgbClr val="1E2021"/>
                          </a:solidFill>
                          <a:effectLst/>
                          <a:latin typeface="Arial" panose="020B0604020202020204" pitchFamily="34" charset="0"/>
                        </a:rPr>
                        <a:t>Muscat</a:t>
                      </a:r>
                    </a:p>
                  </a:txBody>
                  <a:tcPr marL="4642" marR="4642" marT="4642" marB="0" anchor="ctr">
                    <a:lnL>
                      <a:noFill/>
                    </a:lnL>
                    <a:lnR>
                      <a:noFill/>
                    </a:lnR>
                    <a:lnT>
                      <a:noFill/>
                    </a:lnT>
                    <a:lnB>
                      <a:noFill/>
                    </a:lnB>
                  </a:tcPr>
                </a:tc>
                <a:tc>
                  <a:txBody>
                    <a:bodyPr/>
                    <a:lstStyle/>
                    <a:p>
                      <a:pPr algn="r" fontAlgn="ctr"/>
                      <a:r>
                        <a:rPr lang="fr-BE" sz="1000" b="0" i="0" u="none" strike="noStrike">
                          <a:solidFill>
                            <a:srgbClr val="1E2021"/>
                          </a:solidFill>
                          <a:effectLst/>
                          <a:latin typeface="Arial" panose="020B0604020202020204" pitchFamily="34" charset="0"/>
                        </a:rPr>
                        <a:t>276</a:t>
                      </a:r>
                    </a:p>
                  </a:txBody>
                  <a:tcPr marL="4642" marR="4642" marT="4642" marB="0" anchor="ctr">
                    <a:lnL>
                      <a:noFill/>
                    </a:lnL>
                    <a:lnR>
                      <a:noFill/>
                    </a:lnR>
                    <a:lnT>
                      <a:noFill/>
                    </a:lnT>
                    <a:lnB>
                      <a:noFill/>
                    </a:lnB>
                  </a:tcPr>
                </a:tc>
                <a:extLst>
                  <a:ext uri="{0D108BD9-81ED-4DB2-BD59-A6C34878D82A}">
                    <a16:rowId xmlns:a16="http://schemas.microsoft.com/office/drawing/2014/main" val="1669687269"/>
                  </a:ext>
                </a:extLst>
              </a:tr>
              <a:tr h="194965">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extLst>
                  <a:ext uri="{0D108BD9-81ED-4DB2-BD59-A6C34878D82A}">
                    <a16:rowId xmlns:a16="http://schemas.microsoft.com/office/drawing/2014/main" val="2480795370"/>
                  </a:ext>
                </a:extLst>
              </a:tr>
              <a:tr h="194965">
                <a:tc>
                  <a:txBody>
                    <a:bodyPr/>
                    <a:lstStyle/>
                    <a:p>
                      <a:pPr algn="l" fontAlgn="b"/>
                      <a:endParaRPr lang="fr-BE" sz="1000" b="0" i="0" u="none" strike="noStrike">
                        <a:solidFill>
                          <a:srgbClr val="000000"/>
                        </a:solidFill>
                        <a:effectLst/>
                        <a:latin typeface="Calibri" panose="020F0502020204030204" pitchFamily="34" charset="0"/>
                      </a:endParaRPr>
                    </a:p>
                  </a:txBody>
                  <a:tcPr marL="4642" marR="4642" marT="4642" marB="0" anchor="b">
                    <a:lnL>
                      <a:noFill/>
                    </a:lnL>
                    <a:lnR>
                      <a:noFill/>
                    </a:lnR>
                    <a:lnT>
                      <a:noFill/>
                    </a:lnT>
                    <a:lnB>
                      <a:noFill/>
                    </a:lnB>
                  </a:tcPr>
                </a:tc>
                <a:tc>
                  <a:txBody>
                    <a:bodyPr/>
                    <a:lstStyle/>
                    <a:p>
                      <a:pPr algn="l" fontAlgn="b"/>
                      <a:endParaRPr lang="fr-BE" sz="1000" b="0" i="0" u="none" strike="noStrike">
                        <a:solidFill>
                          <a:srgbClr val="000000"/>
                        </a:solidFill>
                        <a:effectLst/>
                        <a:latin typeface="Calibri" panose="020F0502020204030204" pitchFamily="34" charset="0"/>
                      </a:endParaRPr>
                    </a:p>
                  </a:txBody>
                  <a:tcPr marL="4642" marR="4642" marT="4642" marB="0" anchor="b">
                    <a:lnL>
                      <a:noFill/>
                    </a:lnL>
                    <a:lnR>
                      <a:noFill/>
                    </a:lnR>
                    <a:lnT>
                      <a:noFill/>
                    </a:lnT>
                    <a:lnB>
                      <a:noFill/>
                    </a:lnB>
                  </a:tcPr>
                </a:tc>
                <a:extLst>
                  <a:ext uri="{0D108BD9-81ED-4DB2-BD59-A6C34878D82A}">
                    <a16:rowId xmlns:a16="http://schemas.microsoft.com/office/drawing/2014/main" val="189995275"/>
                  </a:ext>
                </a:extLst>
              </a:tr>
              <a:tr h="194965">
                <a:tc>
                  <a:txBody>
                    <a:bodyPr/>
                    <a:lstStyle/>
                    <a:p>
                      <a:pPr algn="l" fontAlgn="b"/>
                      <a:endParaRPr lang="fr-BE" sz="1000" b="0" i="0" u="none" strike="noStrike">
                        <a:solidFill>
                          <a:srgbClr val="000000"/>
                        </a:solidFill>
                        <a:effectLst/>
                        <a:latin typeface="Calibri" panose="020F0502020204030204" pitchFamily="34" charset="0"/>
                      </a:endParaRPr>
                    </a:p>
                  </a:txBody>
                  <a:tcPr marL="4642" marR="4642" marT="4642" marB="0" anchor="b">
                    <a:lnL>
                      <a:noFill/>
                    </a:lnL>
                    <a:lnR>
                      <a:noFill/>
                    </a:lnR>
                    <a:lnT>
                      <a:noFill/>
                    </a:lnT>
                    <a:lnB>
                      <a:noFill/>
                    </a:lnB>
                  </a:tcPr>
                </a:tc>
                <a:tc>
                  <a:txBody>
                    <a:bodyPr/>
                    <a:lstStyle/>
                    <a:p>
                      <a:pPr algn="l" fontAlgn="b"/>
                      <a:endParaRPr lang="fr-BE" sz="1000" b="0" i="0" u="none" strike="noStrike">
                        <a:solidFill>
                          <a:srgbClr val="000000"/>
                        </a:solidFill>
                        <a:effectLst/>
                        <a:latin typeface="Calibri" panose="020F0502020204030204" pitchFamily="34" charset="0"/>
                      </a:endParaRPr>
                    </a:p>
                  </a:txBody>
                  <a:tcPr marL="4642" marR="4642" marT="4642" marB="0" anchor="b">
                    <a:lnL>
                      <a:noFill/>
                    </a:lnL>
                    <a:lnR>
                      <a:noFill/>
                    </a:lnR>
                    <a:lnT>
                      <a:noFill/>
                    </a:lnT>
                    <a:lnB>
                      <a:noFill/>
                    </a:lnB>
                  </a:tcPr>
                </a:tc>
                <a:extLst>
                  <a:ext uri="{0D108BD9-81ED-4DB2-BD59-A6C34878D82A}">
                    <a16:rowId xmlns:a16="http://schemas.microsoft.com/office/drawing/2014/main" val="3811449433"/>
                  </a:ext>
                </a:extLst>
              </a:tr>
              <a:tr h="487411">
                <a:tc>
                  <a:txBody>
                    <a:bodyPr/>
                    <a:lstStyle/>
                    <a:p>
                      <a:pPr algn="l" fontAlgn="b"/>
                      <a:endParaRPr lang="fr-BE" sz="1000" b="0" i="0" u="none" strike="noStrike">
                        <a:solidFill>
                          <a:srgbClr val="000000"/>
                        </a:solidFill>
                        <a:effectLst/>
                        <a:latin typeface="Calibri" panose="020F0502020204030204" pitchFamily="34" charset="0"/>
                      </a:endParaRPr>
                    </a:p>
                  </a:txBody>
                  <a:tcPr marL="4642" marR="4642" marT="4642" marB="0" anchor="b">
                    <a:lnL>
                      <a:noFill/>
                    </a:lnL>
                    <a:lnR>
                      <a:noFill/>
                    </a:lnR>
                    <a:lnT>
                      <a:noFill/>
                    </a:lnT>
                    <a:lnB>
                      <a:noFill/>
                    </a:lnB>
                  </a:tcPr>
                </a:tc>
                <a:tc>
                  <a:txBody>
                    <a:bodyPr/>
                    <a:lstStyle/>
                    <a:p>
                      <a:pPr algn="l" fontAlgn="b"/>
                      <a:endParaRPr lang="fr-BE" sz="1000" b="0" i="0" u="none" strike="noStrike">
                        <a:solidFill>
                          <a:srgbClr val="000000"/>
                        </a:solidFill>
                        <a:effectLst/>
                        <a:latin typeface="Calibri" panose="020F0502020204030204" pitchFamily="34" charset="0"/>
                      </a:endParaRPr>
                    </a:p>
                  </a:txBody>
                  <a:tcPr marL="4642" marR="4642" marT="4642" marB="0" anchor="b">
                    <a:lnL>
                      <a:noFill/>
                    </a:lnL>
                    <a:lnR>
                      <a:noFill/>
                    </a:lnR>
                    <a:lnT>
                      <a:noFill/>
                    </a:lnT>
                    <a:lnB>
                      <a:noFill/>
                    </a:lnB>
                  </a:tcPr>
                </a:tc>
                <a:extLst>
                  <a:ext uri="{0D108BD9-81ED-4DB2-BD59-A6C34878D82A}">
                    <a16:rowId xmlns:a16="http://schemas.microsoft.com/office/drawing/2014/main" val="2846679286"/>
                  </a:ext>
                </a:extLst>
              </a:tr>
              <a:tr h="324941">
                <a:tc>
                  <a:txBody>
                    <a:bodyPr/>
                    <a:lstStyle/>
                    <a:p>
                      <a:pPr algn="l" fontAlgn="ctr"/>
                      <a:endParaRPr lang="fr-BE" sz="1000" b="1"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tc>
                  <a:txBody>
                    <a:bodyPr/>
                    <a:lstStyle/>
                    <a:p>
                      <a:pPr algn="l" fontAlgn="ctr"/>
                      <a:endParaRPr lang="fr-BE" sz="1000" b="1"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extLst>
                  <a:ext uri="{0D108BD9-81ED-4DB2-BD59-A6C34878D82A}">
                    <a16:rowId xmlns:a16="http://schemas.microsoft.com/office/drawing/2014/main" val="742035676"/>
                  </a:ext>
                </a:extLst>
              </a:tr>
              <a:tr h="324941">
                <a:tc>
                  <a:txBody>
                    <a:bodyPr/>
                    <a:lstStyle/>
                    <a:p>
                      <a:pPr algn="l" fontAlgn="ctr"/>
                      <a:r>
                        <a:rPr lang="fr-BE" sz="1000" b="0" i="0" u="none" strike="noStrike">
                          <a:solidFill>
                            <a:srgbClr val="1E2021"/>
                          </a:solidFill>
                          <a:effectLst/>
                          <a:latin typeface="Arial" panose="020B0604020202020204" pitchFamily="34" charset="0"/>
                        </a:rPr>
                        <a:t> </a:t>
                      </a:r>
                      <a:r>
                        <a:rPr lang="fr-BE" sz="1000" b="1" i="0" u="none" strike="noStrike">
                          <a:solidFill>
                            <a:srgbClr val="1E2021"/>
                          </a:solidFill>
                          <a:effectLst/>
                          <a:latin typeface="Arial" panose="020B0604020202020204" pitchFamily="34" charset="0"/>
                        </a:rPr>
                        <a:t>Vendanges tardives</a:t>
                      </a:r>
                      <a:r>
                        <a:rPr lang="fr-BE" sz="1000" b="0" i="0" u="none" strike="noStrike">
                          <a:solidFill>
                            <a:srgbClr val="1E2021"/>
                          </a:solidFill>
                          <a:effectLst/>
                          <a:latin typeface="Arial" panose="020B0604020202020204" pitchFamily="34" charset="0"/>
                        </a:rPr>
                        <a:t> </a:t>
                      </a:r>
                    </a:p>
                  </a:txBody>
                  <a:tcPr marL="4642" marR="4642" marT="4642" marB="0" anchor="ctr">
                    <a:lnL>
                      <a:noFill/>
                    </a:lnL>
                    <a:lnR>
                      <a:noFill/>
                    </a:lnR>
                    <a:lnT>
                      <a:noFill/>
                    </a:lnT>
                    <a:lnB>
                      <a:noFill/>
                    </a:lnB>
                  </a:tcPr>
                </a:tc>
                <a:tc>
                  <a:txBody>
                    <a:bodyPr/>
                    <a:lstStyle/>
                    <a:p>
                      <a:pPr algn="l" fontAlgn="ctr"/>
                      <a:r>
                        <a:rPr lang="fr-FR" sz="1000" b="0" i="0" u="none" strike="noStrike">
                          <a:solidFill>
                            <a:srgbClr val="1E2021"/>
                          </a:solidFill>
                          <a:effectLst/>
                          <a:latin typeface="Arial" panose="020B0604020202020204" pitchFamily="34" charset="0"/>
                        </a:rPr>
                        <a:t> </a:t>
                      </a:r>
                      <a:r>
                        <a:rPr lang="fr-FR" sz="1000" b="1" i="0" u="none" strike="noStrike">
                          <a:solidFill>
                            <a:srgbClr val="1E2021"/>
                          </a:solidFill>
                          <a:effectLst/>
                          <a:latin typeface="Arial" panose="020B0604020202020204" pitchFamily="34" charset="0"/>
                        </a:rPr>
                        <a:t>Teneur en sucre(g/l)</a:t>
                      </a:r>
                      <a:r>
                        <a:rPr lang="fr-FR" sz="1000" b="0" i="0" u="none" strike="noStrike">
                          <a:solidFill>
                            <a:srgbClr val="1E2021"/>
                          </a:solidFill>
                          <a:effectLst/>
                          <a:latin typeface="Arial" panose="020B0604020202020204" pitchFamily="34" charset="0"/>
                        </a:rPr>
                        <a:t> </a:t>
                      </a:r>
                    </a:p>
                  </a:txBody>
                  <a:tcPr marL="4642" marR="4642" marT="4642" marB="0" anchor="ctr">
                    <a:lnL>
                      <a:noFill/>
                    </a:lnL>
                    <a:lnR>
                      <a:noFill/>
                    </a:lnR>
                    <a:lnT>
                      <a:noFill/>
                    </a:lnT>
                    <a:lnB>
                      <a:noFill/>
                    </a:lnB>
                  </a:tcPr>
                </a:tc>
                <a:extLst>
                  <a:ext uri="{0D108BD9-81ED-4DB2-BD59-A6C34878D82A}">
                    <a16:rowId xmlns:a16="http://schemas.microsoft.com/office/drawing/2014/main" val="2362636141"/>
                  </a:ext>
                </a:extLst>
              </a:tr>
              <a:tr h="324941">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extLst>
                  <a:ext uri="{0D108BD9-81ED-4DB2-BD59-A6C34878D82A}">
                    <a16:rowId xmlns:a16="http://schemas.microsoft.com/office/drawing/2014/main" val="3994907784"/>
                  </a:ext>
                </a:extLst>
              </a:tr>
              <a:tr h="194965">
                <a:tc>
                  <a:txBody>
                    <a:bodyPr/>
                    <a:lstStyle/>
                    <a:p>
                      <a:pPr algn="l" fontAlgn="ctr"/>
                      <a:r>
                        <a:rPr lang="fr-BE" sz="1000" b="0" i="0" u="none" strike="noStrike">
                          <a:solidFill>
                            <a:srgbClr val="1E2021"/>
                          </a:solidFill>
                          <a:effectLst/>
                          <a:latin typeface="Arial" panose="020B0604020202020204" pitchFamily="34" charset="0"/>
                        </a:rPr>
                        <a:t>Gewurztraminer</a:t>
                      </a:r>
                    </a:p>
                  </a:txBody>
                  <a:tcPr marL="4642" marR="4642" marT="4642" marB="0" anchor="ctr">
                    <a:lnL>
                      <a:noFill/>
                    </a:lnL>
                    <a:lnR>
                      <a:noFill/>
                    </a:lnR>
                    <a:lnT>
                      <a:noFill/>
                    </a:lnT>
                    <a:lnB>
                      <a:noFill/>
                    </a:lnB>
                  </a:tcPr>
                </a:tc>
                <a:tc>
                  <a:txBody>
                    <a:bodyPr/>
                    <a:lstStyle/>
                    <a:p>
                      <a:pPr algn="r" fontAlgn="ctr"/>
                      <a:r>
                        <a:rPr lang="fr-BE" sz="1000" b="0" i="0" u="none" strike="noStrike">
                          <a:solidFill>
                            <a:srgbClr val="1E2021"/>
                          </a:solidFill>
                          <a:effectLst/>
                          <a:latin typeface="Arial" panose="020B0604020202020204" pitchFamily="34" charset="0"/>
                        </a:rPr>
                        <a:t>257</a:t>
                      </a:r>
                    </a:p>
                  </a:txBody>
                  <a:tcPr marL="4642" marR="4642" marT="4642" marB="0" anchor="ctr">
                    <a:lnL>
                      <a:noFill/>
                    </a:lnL>
                    <a:lnR>
                      <a:noFill/>
                    </a:lnR>
                    <a:lnT>
                      <a:noFill/>
                    </a:lnT>
                    <a:lnB>
                      <a:noFill/>
                    </a:lnB>
                  </a:tcPr>
                </a:tc>
                <a:extLst>
                  <a:ext uri="{0D108BD9-81ED-4DB2-BD59-A6C34878D82A}">
                    <a16:rowId xmlns:a16="http://schemas.microsoft.com/office/drawing/2014/main" val="2396850071"/>
                  </a:ext>
                </a:extLst>
              </a:tr>
              <a:tr h="194965">
                <a:tc>
                  <a:txBody>
                    <a:bodyPr/>
                    <a:lstStyle/>
                    <a:p>
                      <a:pPr algn="l" fontAlgn="ctr"/>
                      <a:r>
                        <a:rPr lang="fr-BE" sz="1000" b="0" i="0" u="none" strike="noStrike">
                          <a:solidFill>
                            <a:srgbClr val="1E2021"/>
                          </a:solidFill>
                          <a:effectLst/>
                          <a:latin typeface="Arial" panose="020B0604020202020204" pitchFamily="34" charset="0"/>
                        </a:rPr>
                        <a:t>Riesling</a:t>
                      </a:r>
                    </a:p>
                  </a:txBody>
                  <a:tcPr marL="4642" marR="4642" marT="4642" marB="0" anchor="ctr">
                    <a:lnL>
                      <a:noFill/>
                    </a:lnL>
                    <a:lnR>
                      <a:noFill/>
                    </a:lnR>
                    <a:lnT>
                      <a:noFill/>
                    </a:lnT>
                    <a:lnB>
                      <a:noFill/>
                    </a:lnB>
                  </a:tcPr>
                </a:tc>
                <a:tc>
                  <a:txBody>
                    <a:bodyPr/>
                    <a:lstStyle/>
                    <a:p>
                      <a:pPr algn="r" fontAlgn="ctr"/>
                      <a:r>
                        <a:rPr lang="fr-BE" sz="1000" b="0" i="0" u="none" strike="noStrike">
                          <a:solidFill>
                            <a:srgbClr val="1E2021"/>
                          </a:solidFill>
                          <a:effectLst/>
                          <a:latin typeface="Arial" panose="020B0604020202020204" pitchFamily="34" charset="0"/>
                        </a:rPr>
                        <a:t>235</a:t>
                      </a:r>
                    </a:p>
                  </a:txBody>
                  <a:tcPr marL="4642" marR="4642" marT="4642" marB="0" anchor="ctr">
                    <a:lnL>
                      <a:noFill/>
                    </a:lnL>
                    <a:lnR>
                      <a:noFill/>
                    </a:lnR>
                    <a:lnT>
                      <a:noFill/>
                    </a:lnT>
                    <a:lnB>
                      <a:noFill/>
                    </a:lnB>
                  </a:tcPr>
                </a:tc>
                <a:extLst>
                  <a:ext uri="{0D108BD9-81ED-4DB2-BD59-A6C34878D82A}">
                    <a16:rowId xmlns:a16="http://schemas.microsoft.com/office/drawing/2014/main" val="852279430"/>
                  </a:ext>
                </a:extLst>
              </a:tr>
              <a:tr h="194965">
                <a:tc>
                  <a:txBody>
                    <a:bodyPr/>
                    <a:lstStyle/>
                    <a:p>
                      <a:pPr algn="l" fontAlgn="ctr"/>
                      <a:r>
                        <a:rPr lang="fr-BE" sz="1000" b="0" i="0" u="none" strike="noStrike">
                          <a:solidFill>
                            <a:srgbClr val="1E2021"/>
                          </a:solidFill>
                          <a:effectLst/>
                          <a:latin typeface="Arial" panose="020B0604020202020204" pitchFamily="34" charset="0"/>
                        </a:rPr>
                        <a:t>Pinot gris</a:t>
                      </a:r>
                    </a:p>
                  </a:txBody>
                  <a:tcPr marL="4642" marR="4642" marT="4642" marB="0" anchor="ctr">
                    <a:lnL>
                      <a:noFill/>
                    </a:lnL>
                    <a:lnR>
                      <a:noFill/>
                    </a:lnR>
                    <a:lnT>
                      <a:noFill/>
                    </a:lnT>
                    <a:lnB>
                      <a:noFill/>
                    </a:lnB>
                  </a:tcPr>
                </a:tc>
                <a:tc>
                  <a:txBody>
                    <a:bodyPr/>
                    <a:lstStyle/>
                    <a:p>
                      <a:pPr algn="r" fontAlgn="ctr"/>
                      <a:r>
                        <a:rPr lang="fr-BE" sz="1000" b="0" i="0" u="none" strike="noStrike">
                          <a:solidFill>
                            <a:srgbClr val="1E2021"/>
                          </a:solidFill>
                          <a:effectLst/>
                          <a:latin typeface="Arial" panose="020B0604020202020204" pitchFamily="34" charset="0"/>
                        </a:rPr>
                        <a:t>257</a:t>
                      </a:r>
                    </a:p>
                  </a:txBody>
                  <a:tcPr marL="4642" marR="4642" marT="4642" marB="0" anchor="ctr">
                    <a:lnL>
                      <a:noFill/>
                    </a:lnL>
                    <a:lnR>
                      <a:noFill/>
                    </a:lnR>
                    <a:lnT>
                      <a:noFill/>
                    </a:lnT>
                    <a:lnB>
                      <a:noFill/>
                    </a:lnB>
                  </a:tcPr>
                </a:tc>
                <a:extLst>
                  <a:ext uri="{0D108BD9-81ED-4DB2-BD59-A6C34878D82A}">
                    <a16:rowId xmlns:a16="http://schemas.microsoft.com/office/drawing/2014/main" val="2571833013"/>
                  </a:ext>
                </a:extLst>
              </a:tr>
              <a:tr h="194965">
                <a:tc>
                  <a:txBody>
                    <a:bodyPr/>
                    <a:lstStyle/>
                    <a:p>
                      <a:pPr algn="l" fontAlgn="ctr"/>
                      <a:r>
                        <a:rPr lang="fr-BE" sz="1000" b="0" i="0" u="none" strike="noStrike">
                          <a:solidFill>
                            <a:srgbClr val="1E2021"/>
                          </a:solidFill>
                          <a:effectLst/>
                          <a:latin typeface="Arial" panose="020B0604020202020204" pitchFamily="34" charset="0"/>
                        </a:rPr>
                        <a:t>Muscat</a:t>
                      </a:r>
                    </a:p>
                  </a:txBody>
                  <a:tcPr marL="4642" marR="4642" marT="4642" marB="0" anchor="ctr">
                    <a:lnL>
                      <a:noFill/>
                    </a:lnL>
                    <a:lnR>
                      <a:noFill/>
                    </a:lnR>
                    <a:lnT>
                      <a:noFill/>
                    </a:lnT>
                    <a:lnB>
                      <a:noFill/>
                    </a:lnB>
                  </a:tcPr>
                </a:tc>
                <a:tc>
                  <a:txBody>
                    <a:bodyPr/>
                    <a:lstStyle/>
                    <a:p>
                      <a:pPr algn="r" fontAlgn="ctr"/>
                      <a:r>
                        <a:rPr lang="fr-BE" sz="1000" b="0" i="0" u="none" strike="noStrike">
                          <a:solidFill>
                            <a:srgbClr val="1E2021"/>
                          </a:solidFill>
                          <a:effectLst/>
                          <a:latin typeface="Arial" panose="020B0604020202020204" pitchFamily="34" charset="0"/>
                        </a:rPr>
                        <a:t>235</a:t>
                      </a:r>
                    </a:p>
                  </a:txBody>
                  <a:tcPr marL="4642" marR="4642" marT="4642" marB="0" anchor="ctr">
                    <a:lnL>
                      <a:noFill/>
                    </a:lnL>
                    <a:lnR>
                      <a:noFill/>
                    </a:lnR>
                    <a:lnT>
                      <a:noFill/>
                    </a:lnT>
                    <a:lnB>
                      <a:noFill/>
                    </a:lnB>
                  </a:tcPr>
                </a:tc>
                <a:extLst>
                  <a:ext uri="{0D108BD9-81ED-4DB2-BD59-A6C34878D82A}">
                    <a16:rowId xmlns:a16="http://schemas.microsoft.com/office/drawing/2014/main" val="2334443930"/>
                  </a:ext>
                </a:extLst>
              </a:tr>
              <a:tr h="194965">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extLst>
                  <a:ext uri="{0D108BD9-81ED-4DB2-BD59-A6C34878D82A}">
                    <a16:rowId xmlns:a16="http://schemas.microsoft.com/office/drawing/2014/main" val="982050521"/>
                  </a:ext>
                </a:extLst>
              </a:tr>
              <a:tr h="194965">
                <a:tc>
                  <a:txBody>
                    <a:bodyPr/>
                    <a:lstStyle/>
                    <a:p>
                      <a:pPr algn="l" fontAlgn="ctr"/>
                      <a:endParaRPr lang="fr-BE" sz="1000" b="0" i="0" u="none" strike="noStrike">
                        <a:solidFill>
                          <a:srgbClr val="1E2021"/>
                        </a:solidFill>
                        <a:effectLst/>
                        <a:latin typeface="Arial" panose="020B0604020202020204" pitchFamily="34" charset="0"/>
                      </a:endParaRPr>
                    </a:p>
                  </a:txBody>
                  <a:tcPr marL="4642" marR="4642" marT="4642" marB="0" anchor="ctr">
                    <a:lnL>
                      <a:noFill/>
                    </a:lnL>
                    <a:lnR>
                      <a:noFill/>
                    </a:lnR>
                    <a:lnT>
                      <a:noFill/>
                    </a:lnT>
                    <a:lnB>
                      <a:noFill/>
                    </a:lnB>
                  </a:tcPr>
                </a:tc>
                <a:tc>
                  <a:txBody>
                    <a:bodyPr/>
                    <a:lstStyle/>
                    <a:p>
                      <a:pPr algn="l" fontAlgn="ctr"/>
                      <a:endParaRPr lang="fr-BE" sz="1000" b="0" i="0" u="none" strike="noStrike" dirty="0">
                        <a:solidFill>
                          <a:srgbClr val="1E2021"/>
                        </a:solidFill>
                        <a:effectLst/>
                        <a:latin typeface="Arial" panose="020B0604020202020204" pitchFamily="34" charset="0"/>
                      </a:endParaRPr>
                    </a:p>
                  </a:txBody>
                  <a:tcPr marL="4642" marR="4642" marT="4642" marB="0" anchor="ctr">
                    <a:lnL>
                      <a:noFill/>
                    </a:lnL>
                    <a:lnR>
                      <a:noFill/>
                    </a:lnR>
                    <a:lnT>
                      <a:noFill/>
                    </a:lnT>
                    <a:lnB>
                      <a:noFill/>
                    </a:lnB>
                  </a:tcPr>
                </a:tc>
                <a:extLst>
                  <a:ext uri="{0D108BD9-81ED-4DB2-BD59-A6C34878D82A}">
                    <a16:rowId xmlns:a16="http://schemas.microsoft.com/office/drawing/2014/main" val="452990869"/>
                  </a:ext>
                </a:extLst>
              </a:tr>
            </a:tbl>
          </a:graphicData>
        </a:graphic>
      </p:graphicFrame>
      <p:sp>
        <p:nvSpPr>
          <p:cNvPr id="16" name="ZoneTexte 15">
            <a:extLst>
              <a:ext uri="{FF2B5EF4-FFF2-40B4-BE49-F238E27FC236}">
                <a16:creationId xmlns:a16="http://schemas.microsoft.com/office/drawing/2014/main" id="{6DDD21AA-8AC5-E025-2AB2-512F1033B942}"/>
              </a:ext>
            </a:extLst>
          </p:cNvPr>
          <p:cNvSpPr txBox="1"/>
          <p:nvPr/>
        </p:nvSpPr>
        <p:spPr>
          <a:xfrm>
            <a:off x="0" y="3742391"/>
            <a:ext cx="9144000" cy="369332"/>
          </a:xfrm>
          <a:prstGeom prst="rect">
            <a:avLst/>
          </a:prstGeom>
          <a:noFill/>
        </p:spPr>
        <p:txBody>
          <a:bodyPr wrap="square">
            <a:spAutoFit/>
          </a:bodyPr>
          <a:lstStyle/>
          <a:p>
            <a:pPr algn="ctr"/>
            <a:r>
              <a:rPr lang="fr-BE" sz="1600" b="1" i="0" u="none" strike="noStrike" dirty="0">
                <a:solidFill>
                  <a:srgbClr val="1E2021"/>
                </a:solidFill>
                <a:effectLst/>
                <a:latin typeface="Arial" panose="020B0604020202020204" pitchFamily="34" charset="0"/>
              </a:rPr>
              <a:t>Vendanges tardives</a:t>
            </a:r>
            <a:r>
              <a:rPr lang="fr-BE" dirty="0"/>
              <a:t> </a:t>
            </a:r>
          </a:p>
        </p:txBody>
      </p:sp>
      <p:sp>
        <p:nvSpPr>
          <p:cNvPr id="19" name="ZoneTexte 18">
            <a:extLst>
              <a:ext uri="{FF2B5EF4-FFF2-40B4-BE49-F238E27FC236}">
                <a16:creationId xmlns:a16="http://schemas.microsoft.com/office/drawing/2014/main" id="{E156BD4F-25FF-632F-FAE9-34DD8C1B20BD}"/>
              </a:ext>
            </a:extLst>
          </p:cNvPr>
          <p:cNvSpPr txBox="1"/>
          <p:nvPr/>
        </p:nvSpPr>
        <p:spPr>
          <a:xfrm>
            <a:off x="0" y="1255134"/>
            <a:ext cx="9144000" cy="369332"/>
          </a:xfrm>
          <a:prstGeom prst="rect">
            <a:avLst/>
          </a:prstGeom>
          <a:noFill/>
        </p:spPr>
        <p:txBody>
          <a:bodyPr wrap="square">
            <a:spAutoFit/>
          </a:bodyPr>
          <a:lstStyle/>
          <a:p>
            <a:pPr algn="ctr"/>
            <a:r>
              <a:rPr lang="fr-BE" sz="1600" b="1" i="0" u="none" strike="noStrike" dirty="0">
                <a:solidFill>
                  <a:srgbClr val="1E2021"/>
                </a:solidFill>
                <a:effectLst/>
                <a:latin typeface="Arial" panose="020B0604020202020204" pitchFamily="34" charset="0"/>
              </a:rPr>
              <a:t>Sélection de grains nobles</a:t>
            </a:r>
            <a:r>
              <a:rPr lang="fr-BE" dirty="0"/>
              <a:t> </a:t>
            </a:r>
          </a:p>
        </p:txBody>
      </p:sp>
      <p:pic>
        <p:nvPicPr>
          <p:cNvPr id="2" name="Image 1">
            <a:extLst>
              <a:ext uri="{FF2B5EF4-FFF2-40B4-BE49-F238E27FC236}">
                <a16:creationId xmlns:a16="http://schemas.microsoft.com/office/drawing/2014/main" id="{05BBD9E0-FCB0-2843-22EA-408A359B4D6A}"/>
              </a:ext>
            </a:extLst>
          </p:cNvPr>
          <p:cNvPicPr>
            <a:picLocks noChangeAspect="1"/>
          </p:cNvPicPr>
          <p:nvPr/>
        </p:nvPicPr>
        <p:blipFill>
          <a:blip r:embed="rId4"/>
          <a:stretch>
            <a:fillRect/>
          </a:stretch>
        </p:blipFill>
        <p:spPr>
          <a:xfrm>
            <a:off x="7241697" y="6315409"/>
            <a:ext cx="1871634" cy="542591"/>
          </a:xfrm>
          <a:prstGeom prst="rect">
            <a:avLst/>
          </a:prstGeom>
        </p:spPr>
      </p:pic>
    </p:spTree>
    <p:extLst>
      <p:ext uri="{BB962C8B-B14F-4D97-AF65-F5344CB8AC3E}">
        <p14:creationId xmlns:p14="http://schemas.microsoft.com/office/powerpoint/2010/main" val="346164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roduction de vin | CNIV">
            <a:extLst>
              <a:ext uri="{FF2B5EF4-FFF2-40B4-BE49-F238E27FC236}">
                <a16:creationId xmlns:a16="http://schemas.microsoft.com/office/drawing/2014/main" id="{DE285DF1-DB56-B38C-0A1B-8212DDF21BB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22859"/>
            <a:ext cx="6085322" cy="681228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279CD36C-55BD-164B-E3A5-54DACA7C3E2E}"/>
              </a:ext>
            </a:extLst>
          </p:cNvPr>
          <p:cNvPicPr>
            <a:picLocks noChangeAspect="1"/>
          </p:cNvPicPr>
          <p:nvPr/>
        </p:nvPicPr>
        <p:blipFill>
          <a:blip r:embed="rId3"/>
          <a:stretch>
            <a:fillRect/>
          </a:stretch>
        </p:blipFill>
        <p:spPr>
          <a:xfrm>
            <a:off x="7272366" y="6269689"/>
            <a:ext cx="1871634" cy="542591"/>
          </a:xfrm>
          <a:prstGeom prst="rect">
            <a:avLst/>
          </a:prstGeom>
        </p:spPr>
      </p:pic>
      <p:sp>
        <p:nvSpPr>
          <p:cNvPr id="11" name="ZoneTexte 10">
            <a:extLst>
              <a:ext uri="{FF2B5EF4-FFF2-40B4-BE49-F238E27FC236}">
                <a16:creationId xmlns:a16="http://schemas.microsoft.com/office/drawing/2014/main" id="{7789BAA0-768B-38DE-A98F-DEC52C5F073C}"/>
              </a:ext>
            </a:extLst>
          </p:cNvPr>
          <p:cNvSpPr txBox="1"/>
          <p:nvPr/>
        </p:nvSpPr>
        <p:spPr>
          <a:xfrm>
            <a:off x="3563889" y="45720"/>
            <a:ext cx="5652118" cy="369332"/>
          </a:xfrm>
          <a:prstGeom prst="rect">
            <a:avLst/>
          </a:prstGeom>
          <a:noFill/>
        </p:spPr>
        <p:txBody>
          <a:bodyPr wrap="square">
            <a:spAutoFit/>
          </a:bodyPr>
          <a:lstStyle/>
          <a:p>
            <a:pPr algn="ctr"/>
            <a:r>
              <a:rPr lang="fr-FR" b="1" dirty="0"/>
              <a:t>Comment est fait le vin blanc: étapes de la vinification</a:t>
            </a:r>
          </a:p>
        </p:txBody>
      </p:sp>
      <p:sp>
        <p:nvSpPr>
          <p:cNvPr id="13" name="ZoneTexte 12">
            <a:extLst>
              <a:ext uri="{FF2B5EF4-FFF2-40B4-BE49-F238E27FC236}">
                <a16:creationId xmlns:a16="http://schemas.microsoft.com/office/drawing/2014/main" id="{257A2EE6-8892-3241-5859-5F577CD2AFF5}"/>
              </a:ext>
            </a:extLst>
          </p:cNvPr>
          <p:cNvSpPr txBox="1"/>
          <p:nvPr/>
        </p:nvSpPr>
        <p:spPr>
          <a:xfrm>
            <a:off x="9550" y="772982"/>
            <a:ext cx="3554338" cy="6617196"/>
          </a:xfrm>
          <a:prstGeom prst="rect">
            <a:avLst/>
          </a:prstGeom>
          <a:noFill/>
        </p:spPr>
        <p:txBody>
          <a:bodyPr wrap="square">
            <a:spAutoFit/>
          </a:bodyPr>
          <a:lstStyle/>
          <a:p>
            <a:r>
              <a:rPr lang="fr-FR" sz="1400" dirty="0">
                <a:latin typeface="Tahoma" panose="020B0604030504040204" pitchFamily="34" charset="0"/>
                <a:ea typeface="Tahoma" panose="020B0604030504040204" pitchFamily="34" charset="0"/>
                <a:cs typeface="Tahoma" panose="020B0604030504040204" pitchFamily="34" charset="0"/>
              </a:rPr>
              <a:t>Contrairement à ce que beaucoup de gens pensent, les vins blancs peuvent être élaborés à partir des cépages rouges ou blancs. Les vinificateurs ne souhaitent pas extraire les éléments de la peau des raisins, comme pour l’élaboration des vins rouges.</a:t>
            </a:r>
          </a:p>
          <a:p>
            <a:r>
              <a:rPr lang="fr-FR" sz="1400" dirty="0">
                <a:latin typeface="Tahoma" panose="020B0604030504040204" pitchFamily="34" charset="0"/>
                <a:ea typeface="Tahoma" panose="020B0604030504040204" pitchFamily="34" charset="0"/>
                <a:cs typeface="Tahoma" panose="020B0604030504040204" pitchFamily="34" charset="0"/>
              </a:rPr>
              <a:t>Cependant, le viticulteur dirige chacune des étapes de la vinification et de l’élevage du vin. Ceci en fonction de son objectif et des caractéristiques qu’il souhaite exprimer et mettre en valeur dans le produit final.</a:t>
            </a:r>
          </a:p>
          <a:p>
            <a:endParaRPr lang="fr-FR" sz="1400" dirty="0">
              <a:latin typeface="Tahoma" panose="020B0604030504040204" pitchFamily="34" charset="0"/>
              <a:ea typeface="Tahoma" panose="020B0604030504040204" pitchFamily="34" charset="0"/>
              <a:cs typeface="Tahoma" panose="020B0604030504040204" pitchFamily="34" charset="0"/>
            </a:endParaRPr>
          </a:p>
          <a:p>
            <a:r>
              <a:rPr lang="fr-FR" sz="1400" b="1" dirty="0">
                <a:latin typeface="Tahoma" panose="020B0604030504040204" pitchFamily="34" charset="0"/>
                <a:ea typeface="Tahoma" panose="020B0604030504040204" pitchFamily="34" charset="0"/>
                <a:cs typeface="Tahoma" panose="020B0604030504040204" pitchFamily="34" charset="0"/>
              </a:rPr>
              <a:t>Opération préliminaire:</a:t>
            </a:r>
            <a:endParaRPr lang="fr-FR" sz="1400" b="1" i="0" dirty="0">
              <a:effectLst/>
              <a:latin typeface="Tahoma" panose="020B0604030504040204" pitchFamily="34" charset="0"/>
              <a:ea typeface="Tahoma" panose="020B0604030504040204" pitchFamily="34" charset="0"/>
              <a:cs typeface="Tahoma" panose="020B0604030504040204" pitchFamily="34" charset="0"/>
            </a:endParaRPr>
          </a:p>
          <a:p>
            <a:r>
              <a:rPr lang="fr-FR" sz="1400" b="1" i="0" dirty="0">
                <a:effectLst/>
                <a:latin typeface="Tahoma" panose="020B0604030504040204" pitchFamily="34" charset="0"/>
                <a:ea typeface="Tahoma" panose="020B0604030504040204" pitchFamily="34" charset="0"/>
                <a:cs typeface="Tahoma" panose="020B0604030504040204" pitchFamily="34" charset="0"/>
              </a:rPr>
              <a:t>Egrappage(Eraflage) et foulage</a:t>
            </a:r>
          </a:p>
          <a:p>
            <a:r>
              <a:rPr lang="fr-FR" sz="1400"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Les étapes d’égrappage et de foulage sont facultatives. Si l’on réalise ces étapes, on</a:t>
            </a:r>
            <a:r>
              <a:rPr lang="fr-FR" sz="1400" dirty="0">
                <a:solidFill>
                  <a:srgbClr val="333333"/>
                </a:solidFill>
                <a:latin typeface="Tahoma" panose="020B0604030504040204" pitchFamily="34" charset="0"/>
                <a:ea typeface="Tahoma" panose="020B0604030504040204" pitchFamily="34" charset="0"/>
                <a:cs typeface="Tahoma" panose="020B0604030504040204" pitchFamily="34" charset="0"/>
              </a:rPr>
              <a:t> </a:t>
            </a:r>
            <a:r>
              <a:rPr lang="fr-FR" sz="1400"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peut, par la suite, directement presser le raisin pour libérer le moût et le séparer de la pellicule. En effet, cela lui permettra d’éviter toute macération.</a:t>
            </a:r>
          </a:p>
          <a:p>
            <a:r>
              <a:rPr lang="fr-FR" sz="1400"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Dans certains cas, la macération pelliculaire à froid (macération pré-fermentaire peut être réalisée pendant 12 à 48 heures pour extraire en cuve, à froid, un maximum d’arômes primaires contenus dans les peaux.</a:t>
            </a:r>
            <a:endParaRPr lang="fr-FR" sz="1400" dirty="0">
              <a:latin typeface="Tahoma" panose="020B0604030504040204" pitchFamily="34" charset="0"/>
              <a:ea typeface="Tahoma" panose="020B0604030504040204" pitchFamily="34" charset="0"/>
              <a:cs typeface="Tahoma" panose="020B0604030504040204" pitchFamily="34" charset="0"/>
            </a:endParaRPr>
          </a:p>
          <a:p>
            <a:endParaRPr lang="fr-FR" dirty="0"/>
          </a:p>
        </p:txBody>
      </p:sp>
      <p:sp>
        <p:nvSpPr>
          <p:cNvPr id="17" name="ZoneTexte 16">
            <a:extLst>
              <a:ext uri="{FF2B5EF4-FFF2-40B4-BE49-F238E27FC236}">
                <a16:creationId xmlns:a16="http://schemas.microsoft.com/office/drawing/2014/main" id="{DDD22CA6-4B10-1E85-6A56-6F074155003C}"/>
              </a:ext>
            </a:extLst>
          </p:cNvPr>
          <p:cNvSpPr txBox="1"/>
          <p:nvPr/>
        </p:nvSpPr>
        <p:spPr>
          <a:xfrm>
            <a:off x="9550" y="66990"/>
            <a:ext cx="3554338" cy="646331"/>
          </a:xfrm>
          <a:prstGeom prst="rect">
            <a:avLst/>
          </a:prstGeom>
          <a:noFill/>
        </p:spPr>
        <p:txBody>
          <a:bodyPr wrap="square">
            <a:spAutoFit/>
          </a:bodyPr>
          <a:lstStyle/>
          <a:p>
            <a:pPr algn="ctr"/>
            <a:r>
              <a:rPr kumimoji="0" lang="fr-F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Initiation au monde du vin</a:t>
            </a:r>
            <a:br>
              <a:rPr kumimoji="0" lang="fr-F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fr-FR" sz="1800" b="1" i="0" u="none" strike="noStrike" kern="1200" cap="none" spc="0" normalizeH="0" baseline="0" noProof="0" dirty="0">
                <a:ln>
                  <a:noFill/>
                </a:ln>
                <a:solidFill>
                  <a:srgbClr val="9BBB59">
                    <a:lumMod val="50000"/>
                  </a:srgbClr>
                </a:solidFill>
                <a:effectLst/>
                <a:uLnTx/>
                <a:uFillTx/>
                <a:latin typeface="Tahoma" panose="020B0604030504040204" pitchFamily="34" charset="0"/>
                <a:ea typeface="Tahoma" panose="020B0604030504040204" pitchFamily="34" charset="0"/>
                <a:cs typeface="Tahoma" panose="020B0604030504040204" pitchFamily="34" charset="0"/>
              </a:rPr>
              <a:t>L’Alsace</a:t>
            </a:r>
            <a:endParaRPr lang="fr-BE" dirty="0"/>
          </a:p>
        </p:txBody>
      </p:sp>
    </p:spTree>
    <p:extLst>
      <p:ext uri="{BB962C8B-B14F-4D97-AF65-F5344CB8AC3E}">
        <p14:creationId xmlns:p14="http://schemas.microsoft.com/office/powerpoint/2010/main" val="393514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fade">
                                      <p:cBhvr>
                                        <p:cTn id="23" dur="1000"/>
                                        <p:tgtEl>
                                          <p:spTgt spid="1028"/>
                                        </p:tgtEl>
                                      </p:cBhvr>
                                    </p:animEffect>
                                    <p:anim calcmode="lin" valueType="num">
                                      <p:cBhvr>
                                        <p:cTn id="24" dur="1000" fill="hold"/>
                                        <p:tgtEl>
                                          <p:spTgt spid="1028"/>
                                        </p:tgtEl>
                                        <p:attrNameLst>
                                          <p:attrName>ppt_x</p:attrName>
                                        </p:attrNameLst>
                                      </p:cBhvr>
                                      <p:tavLst>
                                        <p:tav tm="0">
                                          <p:val>
                                            <p:strVal val="#ppt_x"/>
                                          </p:val>
                                        </p:tav>
                                        <p:tav tm="100000">
                                          <p:val>
                                            <p:strVal val="#ppt_x"/>
                                          </p:val>
                                        </p:tav>
                                      </p:tavLst>
                                    </p:anim>
                                    <p:anim calcmode="lin" valueType="num">
                                      <p:cBhvr>
                                        <p:cTn id="25"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Alsace Grand Cru Altenbourg - Tokay Pinot Gtris , Vendanges tardives - Domaine Albert Mann.">
            <a:extLst>
              <a:ext uri="{FF2B5EF4-FFF2-40B4-BE49-F238E27FC236}">
                <a16:creationId xmlns:a16="http://schemas.microsoft.com/office/drawing/2014/main" id="{4EA60C70-7509-49DB-B566-72BE9C516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60706" y="11814523"/>
            <a:ext cx="2860144" cy="278475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279CD36C-55BD-164B-E3A5-54DACA7C3E2E}"/>
              </a:ext>
            </a:extLst>
          </p:cNvPr>
          <p:cNvPicPr>
            <a:picLocks noChangeAspect="1"/>
          </p:cNvPicPr>
          <p:nvPr/>
        </p:nvPicPr>
        <p:blipFill>
          <a:blip r:embed="rId3"/>
          <a:stretch>
            <a:fillRect/>
          </a:stretch>
        </p:blipFill>
        <p:spPr>
          <a:xfrm>
            <a:off x="7272366" y="6269689"/>
            <a:ext cx="1871634" cy="542591"/>
          </a:xfrm>
          <a:prstGeom prst="rect">
            <a:avLst/>
          </a:prstGeom>
        </p:spPr>
      </p:pic>
      <p:sp>
        <p:nvSpPr>
          <p:cNvPr id="11" name="ZoneTexte 10">
            <a:extLst>
              <a:ext uri="{FF2B5EF4-FFF2-40B4-BE49-F238E27FC236}">
                <a16:creationId xmlns:a16="http://schemas.microsoft.com/office/drawing/2014/main" id="{7789BAA0-768B-38DE-A98F-DEC52C5F073C}"/>
              </a:ext>
            </a:extLst>
          </p:cNvPr>
          <p:cNvSpPr txBox="1"/>
          <p:nvPr/>
        </p:nvSpPr>
        <p:spPr>
          <a:xfrm>
            <a:off x="26318" y="980728"/>
            <a:ext cx="9117682" cy="461665"/>
          </a:xfrm>
          <a:prstGeom prst="rect">
            <a:avLst/>
          </a:prstGeom>
          <a:noFill/>
        </p:spPr>
        <p:txBody>
          <a:bodyPr wrap="square">
            <a:spAutoFit/>
          </a:bodyPr>
          <a:lstStyle/>
          <a:p>
            <a:pPr algn="ctr"/>
            <a:r>
              <a:rPr lang="fr-FR" sz="2400" b="1" dirty="0"/>
              <a:t>Dégustation</a:t>
            </a:r>
          </a:p>
        </p:txBody>
      </p:sp>
      <p:sp>
        <p:nvSpPr>
          <p:cNvPr id="17" name="ZoneTexte 16">
            <a:extLst>
              <a:ext uri="{FF2B5EF4-FFF2-40B4-BE49-F238E27FC236}">
                <a16:creationId xmlns:a16="http://schemas.microsoft.com/office/drawing/2014/main" id="{DDD22CA6-4B10-1E85-6A56-6F074155003C}"/>
              </a:ext>
            </a:extLst>
          </p:cNvPr>
          <p:cNvSpPr txBox="1"/>
          <p:nvPr/>
        </p:nvSpPr>
        <p:spPr>
          <a:xfrm>
            <a:off x="9550" y="66990"/>
            <a:ext cx="3554338" cy="646331"/>
          </a:xfrm>
          <a:prstGeom prst="rect">
            <a:avLst/>
          </a:prstGeom>
          <a:noFill/>
        </p:spPr>
        <p:txBody>
          <a:bodyPr wrap="square">
            <a:spAutoFit/>
          </a:bodyPr>
          <a:lstStyle/>
          <a:p>
            <a:pPr algn="ctr"/>
            <a:r>
              <a:rPr kumimoji="0" lang="fr-F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Initiation au monde du vin</a:t>
            </a:r>
            <a:br>
              <a:rPr kumimoji="0" lang="fr-F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fr-FR" sz="1800" b="1" i="0" u="none" strike="noStrike" kern="1200" cap="none" spc="0" normalizeH="0" baseline="0" noProof="0" dirty="0">
                <a:ln>
                  <a:noFill/>
                </a:ln>
                <a:solidFill>
                  <a:srgbClr val="9BBB59">
                    <a:lumMod val="50000"/>
                  </a:srgbClr>
                </a:solidFill>
                <a:effectLst/>
                <a:uLnTx/>
                <a:uFillTx/>
                <a:latin typeface="Tahoma" panose="020B0604030504040204" pitchFamily="34" charset="0"/>
                <a:ea typeface="Tahoma" panose="020B0604030504040204" pitchFamily="34" charset="0"/>
                <a:cs typeface="Tahoma" panose="020B0604030504040204" pitchFamily="34" charset="0"/>
              </a:rPr>
              <a:t>L’Alsace</a:t>
            </a:r>
            <a:endParaRPr lang="fr-BE" dirty="0"/>
          </a:p>
        </p:txBody>
      </p:sp>
      <p:pic>
        <p:nvPicPr>
          <p:cNvPr id="2052" name="Picture 4" descr="Cap sur les vins d'Alsace">
            <a:extLst>
              <a:ext uri="{FF2B5EF4-FFF2-40B4-BE49-F238E27FC236}">
                <a16:creationId xmlns:a16="http://schemas.microsoft.com/office/drawing/2014/main" id="{65D76EED-8355-3347-2A68-BA8EF36951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7098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780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79CD36C-55BD-164B-E3A5-54DACA7C3E2E}"/>
              </a:ext>
            </a:extLst>
          </p:cNvPr>
          <p:cNvPicPr>
            <a:picLocks noChangeAspect="1"/>
          </p:cNvPicPr>
          <p:nvPr/>
        </p:nvPicPr>
        <p:blipFill>
          <a:blip r:embed="rId2"/>
          <a:stretch>
            <a:fillRect/>
          </a:stretch>
        </p:blipFill>
        <p:spPr>
          <a:xfrm>
            <a:off x="7272366" y="6269689"/>
            <a:ext cx="1871634" cy="542591"/>
          </a:xfrm>
          <a:prstGeom prst="rect">
            <a:avLst/>
          </a:prstGeom>
        </p:spPr>
      </p:pic>
      <p:sp>
        <p:nvSpPr>
          <p:cNvPr id="11" name="ZoneTexte 10">
            <a:extLst>
              <a:ext uri="{FF2B5EF4-FFF2-40B4-BE49-F238E27FC236}">
                <a16:creationId xmlns:a16="http://schemas.microsoft.com/office/drawing/2014/main" id="{7789BAA0-768B-38DE-A98F-DEC52C5F073C}"/>
              </a:ext>
            </a:extLst>
          </p:cNvPr>
          <p:cNvSpPr txBox="1"/>
          <p:nvPr/>
        </p:nvSpPr>
        <p:spPr>
          <a:xfrm>
            <a:off x="9550" y="980728"/>
            <a:ext cx="9134450" cy="461665"/>
          </a:xfrm>
          <a:prstGeom prst="rect">
            <a:avLst/>
          </a:prstGeom>
          <a:noFill/>
        </p:spPr>
        <p:txBody>
          <a:bodyPr wrap="square">
            <a:spAutoFit/>
          </a:bodyPr>
          <a:lstStyle/>
          <a:p>
            <a:pPr algn="ctr"/>
            <a:r>
              <a:rPr lang="fr-FR" sz="2400" b="1" dirty="0"/>
              <a:t>Dégustation </a:t>
            </a:r>
          </a:p>
        </p:txBody>
      </p:sp>
      <p:sp>
        <p:nvSpPr>
          <p:cNvPr id="17" name="ZoneTexte 16">
            <a:extLst>
              <a:ext uri="{FF2B5EF4-FFF2-40B4-BE49-F238E27FC236}">
                <a16:creationId xmlns:a16="http://schemas.microsoft.com/office/drawing/2014/main" id="{DDD22CA6-4B10-1E85-6A56-6F074155003C}"/>
              </a:ext>
            </a:extLst>
          </p:cNvPr>
          <p:cNvSpPr txBox="1"/>
          <p:nvPr/>
        </p:nvSpPr>
        <p:spPr>
          <a:xfrm>
            <a:off x="9550" y="66990"/>
            <a:ext cx="3554338" cy="646331"/>
          </a:xfrm>
          <a:prstGeom prst="rect">
            <a:avLst/>
          </a:prstGeom>
          <a:noFill/>
        </p:spPr>
        <p:txBody>
          <a:bodyPr wrap="square">
            <a:spAutoFit/>
          </a:bodyPr>
          <a:lstStyle/>
          <a:p>
            <a:pPr algn="ctr"/>
            <a:r>
              <a:rPr kumimoji="0" lang="fr-F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Initiation au monde du vin</a:t>
            </a:r>
            <a:br>
              <a:rPr kumimoji="0" lang="fr-F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fr-FR" sz="1800" b="1" i="0" u="none" strike="noStrike" kern="1200" cap="none" spc="0" normalizeH="0" baseline="0" noProof="0" dirty="0">
                <a:ln>
                  <a:noFill/>
                </a:ln>
                <a:solidFill>
                  <a:srgbClr val="9BBB59">
                    <a:lumMod val="50000"/>
                  </a:srgbClr>
                </a:solidFill>
                <a:effectLst/>
                <a:uLnTx/>
                <a:uFillTx/>
                <a:latin typeface="Tahoma" panose="020B0604030504040204" pitchFamily="34" charset="0"/>
                <a:ea typeface="Tahoma" panose="020B0604030504040204" pitchFamily="34" charset="0"/>
                <a:cs typeface="Tahoma" panose="020B0604030504040204" pitchFamily="34" charset="0"/>
              </a:rPr>
              <a:t>L’Alsace</a:t>
            </a:r>
            <a:endParaRPr lang="fr-BE" dirty="0"/>
          </a:p>
        </p:txBody>
      </p:sp>
      <p:pic>
        <p:nvPicPr>
          <p:cNvPr id="3074" name="Picture 2" descr="Cépage rouge | À la découverte du pinot noir, cépage bourguignon !">
            <a:extLst>
              <a:ext uri="{FF2B5EF4-FFF2-40B4-BE49-F238E27FC236}">
                <a16:creationId xmlns:a16="http://schemas.microsoft.com/office/drawing/2014/main" id="{86612160-1292-8393-E831-94A6A56A16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442393"/>
            <a:ext cx="2447925"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134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Alsace Grand Cru Altenbourg - Tokay Pinot Gtris , Vendanges tardives - Domaine Albert Mann.">
            <a:extLst>
              <a:ext uri="{FF2B5EF4-FFF2-40B4-BE49-F238E27FC236}">
                <a16:creationId xmlns:a16="http://schemas.microsoft.com/office/drawing/2014/main" id="{4EA60C70-7509-49DB-B566-72BE9C516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60706" y="11814523"/>
            <a:ext cx="2860144" cy="278475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279CD36C-55BD-164B-E3A5-54DACA7C3E2E}"/>
              </a:ext>
            </a:extLst>
          </p:cNvPr>
          <p:cNvPicPr>
            <a:picLocks noChangeAspect="1"/>
          </p:cNvPicPr>
          <p:nvPr/>
        </p:nvPicPr>
        <p:blipFill>
          <a:blip r:embed="rId3"/>
          <a:stretch>
            <a:fillRect/>
          </a:stretch>
        </p:blipFill>
        <p:spPr>
          <a:xfrm>
            <a:off x="7272366" y="6269689"/>
            <a:ext cx="1871634" cy="542591"/>
          </a:xfrm>
          <a:prstGeom prst="rect">
            <a:avLst/>
          </a:prstGeom>
        </p:spPr>
      </p:pic>
      <p:sp>
        <p:nvSpPr>
          <p:cNvPr id="11" name="ZoneTexte 10">
            <a:extLst>
              <a:ext uri="{FF2B5EF4-FFF2-40B4-BE49-F238E27FC236}">
                <a16:creationId xmlns:a16="http://schemas.microsoft.com/office/drawing/2014/main" id="{7789BAA0-768B-38DE-A98F-DEC52C5F073C}"/>
              </a:ext>
            </a:extLst>
          </p:cNvPr>
          <p:cNvSpPr txBox="1"/>
          <p:nvPr/>
        </p:nvSpPr>
        <p:spPr>
          <a:xfrm>
            <a:off x="53752" y="399799"/>
            <a:ext cx="9036496" cy="461665"/>
          </a:xfrm>
          <a:prstGeom prst="rect">
            <a:avLst/>
          </a:prstGeom>
          <a:noFill/>
        </p:spPr>
        <p:txBody>
          <a:bodyPr wrap="square">
            <a:spAutoFit/>
          </a:bodyPr>
          <a:lstStyle/>
          <a:p>
            <a:pPr algn="ctr"/>
            <a:r>
              <a:rPr lang="fr-FR" sz="2400" b="1" dirty="0"/>
              <a:t>Accord Mets/vin</a:t>
            </a:r>
          </a:p>
        </p:txBody>
      </p:sp>
      <p:sp>
        <p:nvSpPr>
          <p:cNvPr id="17" name="ZoneTexte 16">
            <a:extLst>
              <a:ext uri="{FF2B5EF4-FFF2-40B4-BE49-F238E27FC236}">
                <a16:creationId xmlns:a16="http://schemas.microsoft.com/office/drawing/2014/main" id="{DDD22CA6-4B10-1E85-6A56-6F074155003C}"/>
              </a:ext>
            </a:extLst>
          </p:cNvPr>
          <p:cNvSpPr txBox="1"/>
          <p:nvPr/>
        </p:nvSpPr>
        <p:spPr>
          <a:xfrm>
            <a:off x="9550" y="66990"/>
            <a:ext cx="3554338" cy="646331"/>
          </a:xfrm>
          <a:prstGeom prst="rect">
            <a:avLst/>
          </a:prstGeom>
          <a:noFill/>
        </p:spPr>
        <p:txBody>
          <a:bodyPr wrap="square">
            <a:spAutoFit/>
          </a:bodyPr>
          <a:lstStyle/>
          <a:p>
            <a:pPr algn="ctr"/>
            <a:r>
              <a:rPr kumimoji="0" lang="fr-F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Initiation au monde du vin</a:t>
            </a:r>
            <a:br>
              <a:rPr kumimoji="0" lang="fr-F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fr-FR" sz="1800" b="1" i="0" u="none" strike="noStrike" kern="1200" cap="none" spc="0" normalizeH="0" baseline="0" noProof="0" dirty="0">
                <a:ln>
                  <a:noFill/>
                </a:ln>
                <a:solidFill>
                  <a:srgbClr val="9BBB59">
                    <a:lumMod val="50000"/>
                  </a:srgbClr>
                </a:solidFill>
                <a:effectLst/>
                <a:uLnTx/>
                <a:uFillTx/>
                <a:latin typeface="Tahoma" panose="020B0604030504040204" pitchFamily="34" charset="0"/>
                <a:ea typeface="Tahoma" panose="020B0604030504040204" pitchFamily="34" charset="0"/>
                <a:cs typeface="Tahoma" panose="020B0604030504040204" pitchFamily="34" charset="0"/>
              </a:rPr>
              <a:t>L’Alsace</a:t>
            </a:r>
            <a:endParaRPr lang="fr-BE" dirty="0"/>
          </a:p>
        </p:txBody>
      </p:sp>
      <p:sp>
        <p:nvSpPr>
          <p:cNvPr id="6" name="ZoneTexte 5">
            <a:extLst>
              <a:ext uri="{FF2B5EF4-FFF2-40B4-BE49-F238E27FC236}">
                <a16:creationId xmlns:a16="http://schemas.microsoft.com/office/drawing/2014/main" id="{96A5F5CC-CD50-0BB6-CD21-C020132C7DB5}"/>
              </a:ext>
            </a:extLst>
          </p:cNvPr>
          <p:cNvSpPr txBox="1"/>
          <p:nvPr/>
        </p:nvSpPr>
        <p:spPr>
          <a:xfrm>
            <a:off x="37005" y="740276"/>
            <a:ext cx="7638515" cy="6247864"/>
          </a:xfrm>
          <a:prstGeom prst="rect">
            <a:avLst/>
          </a:prstGeom>
          <a:noFill/>
        </p:spPr>
        <p:txBody>
          <a:bodyPr wrap="square">
            <a:spAutoFit/>
          </a:bodyPr>
          <a:lstStyle/>
          <a:p>
            <a:r>
              <a:rPr lang="fr-FR" sz="1400" b="1" i="0" dirty="0">
                <a:solidFill>
                  <a:srgbClr val="5A5A5A"/>
                </a:solidFill>
                <a:effectLst/>
                <a:latin typeface="myriad-pro-condensed"/>
              </a:rPr>
              <a:t>La touche festive : </a:t>
            </a:r>
            <a:r>
              <a:rPr lang="fr-FR" sz="1400" dirty="0">
                <a:solidFill>
                  <a:srgbClr val="5A5A5A"/>
                </a:solidFill>
                <a:latin typeface="myriad-pro-condensed"/>
              </a:rPr>
              <a:t>A l’apéro,</a:t>
            </a:r>
            <a:r>
              <a:rPr lang="fr-FR" sz="1400" b="0" i="0" dirty="0">
                <a:solidFill>
                  <a:srgbClr val="5A5A5A"/>
                </a:solidFill>
                <a:effectLst/>
                <a:latin typeface="myriad-pro-condensed"/>
              </a:rPr>
              <a:t> une fraîcheur délicate, une bulle qui chatouille le palais, le </a:t>
            </a:r>
            <a:r>
              <a:rPr lang="fr-FR" sz="1400" b="1" i="0" u="none" strike="noStrike" dirty="0">
                <a:effectLst/>
                <a:latin typeface="myriad-pro-condensed"/>
                <a:hlinkClick r:id="rId4"/>
              </a:rPr>
              <a:t>Crémant d’Alsace</a:t>
            </a:r>
            <a:r>
              <a:rPr lang="fr-FR" sz="1400" b="0" i="0" dirty="0">
                <a:solidFill>
                  <a:srgbClr val="5A5A5A"/>
                </a:solidFill>
                <a:effectLst/>
                <a:latin typeface="myriad-pro-condensed"/>
              </a:rPr>
              <a:t> donne le ton.</a:t>
            </a:r>
          </a:p>
          <a:p>
            <a:endParaRPr lang="fr-FR" sz="1400" b="0" i="0" dirty="0">
              <a:solidFill>
                <a:srgbClr val="5A5A5A"/>
              </a:solidFill>
              <a:effectLst/>
              <a:latin typeface="myriad-pro-condensed"/>
            </a:endParaRPr>
          </a:p>
          <a:p>
            <a:pPr algn="l"/>
            <a:r>
              <a:rPr lang="fr-FR" sz="1400" b="1" i="0" dirty="0">
                <a:solidFill>
                  <a:srgbClr val="5A5A5A"/>
                </a:solidFill>
                <a:effectLst/>
                <a:latin typeface="myriad-pro-condensed"/>
              </a:rPr>
              <a:t>Le téméraire</a:t>
            </a:r>
            <a:r>
              <a:rPr lang="fr-FR" sz="1400" b="0" i="0" dirty="0">
                <a:solidFill>
                  <a:srgbClr val="5A5A5A"/>
                </a:solidFill>
                <a:effectLst/>
                <a:latin typeface="myriad-pro-condensed"/>
              </a:rPr>
              <a:t> : le </a:t>
            </a:r>
            <a:r>
              <a:rPr lang="fr-FR" sz="1400" b="1" i="0" u="none" strike="noStrike" dirty="0">
                <a:solidFill>
                  <a:srgbClr val="5A5A5A"/>
                </a:solidFill>
                <a:effectLst/>
                <a:latin typeface="myriad-pro-condensed"/>
                <a:hlinkClick r:id="rId5"/>
              </a:rPr>
              <a:t>Muscat d’Alsace</a:t>
            </a:r>
            <a:r>
              <a:rPr lang="fr-FR" sz="1400" b="0" i="0" dirty="0">
                <a:solidFill>
                  <a:srgbClr val="5A5A5A"/>
                </a:solidFill>
                <a:effectLst/>
                <a:latin typeface="myriad-pro-condensed"/>
              </a:rPr>
              <a:t> se joue avec fruité et fraîcheur de la légère amertume </a:t>
            </a:r>
            <a:r>
              <a:rPr lang="fr-FR" sz="1400" b="1" i="0" dirty="0">
                <a:effectLst/>
                <a:latin typeface="myriad-pro-condensed"/>
              </a:rPr>
              <a:t>de l’asperge.</a:t>
            </a:r>
          </a:p>
          <a:p>
            <a:pPr algn="l"/>
            <a:endParaRPr lang="fr-FR" sz="1400" b="1" i="0" dirty="0">
              <a:effectLst/>
              <a:latin typeface="myriad-pro-condensed"/>
            </a:endParaRPr>
          </a:p>
          <a:p>
            <a:pPr algn="l"/>
            <a:r>
              <a:rPr lang="fr-FR" sz="1400" b="1" i="0" dirty="0">
                <a:solidFill>
                  <a:srgbClr val="5A5A5A"/>
                </a:solidFill>
                <a:effectLst/>
                <a:latin typeface="myriad-pro-condensed"/>
              </a:rPr>
              <a:t>Le tendre</a:t>
            </a:r>
            <a:r>
              <a:rPr lang="fr-FR" sz="1400" b="0" i="0" dirty="0">
                <a:solidFill>
                  <a:srgbClr val="5A5A5A"/>
                </a:solidFill>
                <a:effectLst/>
                <a:latin typeface="myriad-pro-condensed"/>
              </a:rPr>
              <a:t> : le </a:t>
            </a:r>
            <a:r>
              <a:rPr lang="fr-FR" sz="1400" b="1" i="0" u="none" strike="noStrike" dirty="0">
                <a:solidFill>
                  <a:srgbClr val="5A5A5A"/>
                </a:solidFill>
                <a:effectLst/>
                <a:latin typeface="myriad-pro-condensed"/>
                <a:hlinkClick r:id="rId6"/>
              </a:rPr>
              <a:t>Pinot Blanc d’Alsace</a:t>
            </a:r>
            <a:r>
              <a:rPr lang="fr-FR" sz="1400" b="0" i="0" dirty="0">
                <a:solidFill>
                  <a:srgbClr val="5A5A5A"/>
                </a:solidFill>
                <a:effectLst/>
                <a:latin typeface="myriad-pro-condensed"/>
              </a:rPr>
              <a:t> offre son charme discret </a:t>
            </a:r>
            <a:r>
              <a:rPr lang="fr-FR" sz="1400" b="0" i="0" dirty="0">
                <a:effectLst/>
                <a:latin typeface="myriad-pro-condensed"/>
              </a:rPr>
              <a:t>aux </a:t>
            </a:r>
            <a:r>
              <a:rPr lang="fr-FR" sz="1400" b="1" i="0" dirty="0">
                <a:effectLst/>
                <a:latin typeface="myriad-pro-condensed"/>
              </a:rPr>
              <a:t>petits légumes</a:t>
            </a:r>
            <a:r>
              <a:rPr lang="fr-FR" sz="1400" b="0" i="0" dirty="0">
                <a:effectLst/>
                <a:latin typeface="myriad-pro-condensed"/>
              </a:rPr>
              <a:t> de </a:t>
            </a:r>
            <a:r>
              <a:rPr lang="fr-FR" sz="1400" b="0" i="0" dirty="0">
                <a:solidFill>
                  <a:srgbClr val="5A5A5A"/>
                </a:solidFill>
                <a:effectLst/>
                <a:latin typeface="myriad-pro-condensed"/>
              </a:rPr>
              <a:t>nos potagers.</a:t>
            </a:r>
          </a:p>
          <a:p>
            <a:pPr algn="l"/>
            <a:endParaRPr lang="fr-FR" sz="1400" b="0" i="0" dirty="0">
              <a:solidFill>
                <a:srgbClr val="5A5A5A"/>
              </a:solidFill>
              <a:effectLst/>
              <a:latin typeface="myriad-pro-condensed"/>
            </a:endParaRPr>
          </a:p>
          <a:p>
            <a:pPr algn="l"/>
            <a:r>
              <a:rPr lang="fr-FR" sz="1400" b="1" i="0" dirty="0">
                <a:solidFill>
                  <a:srgbClr val="5A5A5A"/>
                </a:solidFill>
                <a:effectLst/>
                <a:latin typeface="myriad-pro-condensed"/>
              </a:rPr>
              <a:t>La valeur sure</a:t>
            </a:r>
            <a:r>
              <a:rPr lang="fr-FR" sz="1400" b="0" i="0" dirty="0">
                <a:solidFill>
                  <a:srgbClr val="5A5A5A"/>
                </a:solidFill>
                <a:effectLst/>
                <a:latin typeface="myriad-pro-condensed"/>
              </a:rPr>
              <a:t> : Le </a:t>
            </a:r>
            <a:r>
              <a:rPr lang="fr-FR" sz="1400" b="1" i="0" u="none" strike="noStrike" dirty="0">
                <a:solidFill>
                  <a:srgbClr val="5A5A5A"/>
                </a:solidFill>
                <a:effectLst/>
                <a:latin typeface="myriad-pro-condensed"/>
                <a:hlinkClick r:id="rId7"/>
              </a:rPr>
              <a:t>Riesling d’Alsace</a:t>
            </a:r>
            <a:r>
              <a:rPr lang="fr-FR" sz="1400" b="0" i="0" dirty="0">
                <a:solidFill>
                  <a:srgbClr val="5A5A5A"/>
                </a:solidFill>
                <a:effectLst/>
                <a:latin typeface="myriad-pro-condensed"/>
              </a:rPr>
              <a:t> déploie ses plus subtils arômes pour souligner le </a:t>
            </a:r>
            <a:r>
              <a:rPr lang="fr-FR" sz="1400" b="0" i="0" dirty="0">
                <a:effectLst/>
                <a:latin typeface="myriad-pro-condensed"/>
              </a:rPr>
              <a:t>caractère </a:t>
            </a:r>
            <a:r>
              <a:rPr lang="fr-FR" sz="1400" b="1" i="0" dirty="0">
                <a:effectLst/>
                <a:latin typeface="myriad-pro-condensed"/>
              </a:rPr>
              <a:t>iodé des délices de la mer.</a:t>
            </a:r>
          </a:p>
          <a:p>
            <a:pPr algn="l"/>
            <a:endParaRPr lang="fr-FR" sz="1400" b="1" i="0" dirty="0">
              <a:effectLst/>
              <a:latin typeface="myriad-pro-condensed"/>
            </a:endParaRPr>
          </a:p>
          <a:p>
            <a:pPr algn="l"/>
            <a:r>
              <a:rPr lang="fr-FR" sz="1400" b="1" i="0" dirty="0">
                <a:solidFill>
                  <a:srgbClr val="5A5A5A"/>
                </a:solidFill>
                <a:effectLst/>
                <a:latin typeface="myriad-pro-condensed"/>
              </a:rPr>
              <a:t>L’atout fraîcheur</a:t>
            </a:r>
            <a:r>
              <a:rPr lang="fr-FR" sz="1400" b="0" i="0" dirty="0">
                <a:solidFill>
                  <a:srgbClr val="5A5A5A"/>
                </a:solidFill>
                <a:effectLst/>
                <a:latin typeface="myriad-pro-condensed"/>
              </a:rPr>
              <a:t> : Le </a:t>
            </a:r>
            <a:r>
              <a:rPr lang="fr-FR" sz="1400" b="1" i="0" u="none" strike="noStrike" dirty="0">
                <a:solidFill>
                  <a:srgbClr val="5A5A5A"/>
                </a:solidFill>
                <a:effectLst/>
                <a:latin typeface="myriad-pro-condensed"/>
                <a:hlinkClick r:id="rId8"/>
              </a:rPr>
              <a:t>Sylvaner d’Alsace</a:t>
            </a:r>
            <a:r>
              <a:rPr lang="fr-FR" sz="1400" b="0" i="0" dirty="0">
                <a:solidFill>
                  <a:srgbClr val="5A5A5A"/>
                </a:solidFill>
                <a:effectLst/>
                <a:latin typeface="myriad-pro-condensed"/>
              </a:rPr>
              <a:t>, au fruité discret, n’interfère pas avec la salinité marine mais rafraîchit et désaltère.</a:t>
            </a:r>
          </a:p>
          <a:p>
            <a:pPr algn="l"/>
            <a:endParaRPr lang="fr-FR" sz="1400" b="0" i="0" dirty="0">
              <a:solidFill>
                <a:srgbClr val="5A5A5A"/>
              </a:solidFill>
              <a:effectLst/>
              <a:latin typeface="myriad-pro-condensed"/>
            </a:endParaRPr>
          </a:p>
          <a:p>
            <a:pPr algn="l"/>
            <a:r>
              <a:rPr lang="fr-FR" sz="1400" b="1" i="0" dirty="0">
                <a:solidFill>
                  <a:srgbClr val="5A5A5A"/>
                </a:solidFill>
                <a:effectLst/>
                <a:latin typeface="myriad-pro-condensed"/>
              </a:rPr>
              <a:t>Le classique</a:t>
            </a:r>
            <a:r>
              <a:rPr lang="fr-FR" sz="1400" b="0" i="0" dirty="0">
                <a:solidFill>
                  <a:srgbClr val="5A5A5A"/>
                </a:solidFill>
                <a:effectLst/>
                <a:latin typeface="myriad-pro-condensed"/>
              </a:rPr>
              <a:t> : Le </a:t>
            </a:r>
            <a:r>
              <a:rPr lang="fr-FR" sz="1400" b="1" i="0" u="none" strike="noStrike" dirty="0">
                <a:solidFill>
                  <a:srgbClr val="5A5A5A"/>
                </a:solidFill>
                <a:effectLst/>
                <a:latin typeface="myriad-pro-condensed"/>
                <a:hlinkClick r:id="rId9"/>
              </a:rPr>
              <a:t>Pinot Noir d’Alsace</a:t>
            </a:r>
            <a:r>
              <a:rPr lang="fr-FR" sz="1400" b="0" i="0" dirty="0">
                <a:solidFill>
                  <a:srgbClr val="5A5A5A"/>
                </a:solidFill>
                <a:effectLst/>
                <a:latin typeface="myriad-pro-condensed"/>
              </a:rPr>
              <a:t>, rouge léger ou plus corsé, est le complice naturel des </a:t>
            </a:r>
            <a:r>
              <a:rPr lang="fr-FR" sz="1400" b="1" i="0" dirty="0">
                <a:effectLst/>
                <a:latin typeface="myriad-pro-condensed"/>
              </a:rPr>
              <a:t>viandes rouges (bœuf, canard…) et les gibiers.</a:t>
            </a:r>
          </a:p>
          <a:p>
            <a:pPr algn="l"/>
            <a:endParaRPr lang="fr-FR" sz="1400" b="1" i="0" dirty="0">
              <a:effectLst/>
              <a:latin typeface="myriad-pro-condensed"/>
            </a:endParaRPr>
          </a:p>
          <a:p>
            <a:pPr algn="l"/>
            <a:r>
              <a:rPr lang="fr-FR" sz="1400" b="1" i="0" dirty="0">
                <a:solidFill>
                  <a:srgbClr val="5A5A5A"/>
                </a:solidFill>
                <a:effectLst/>
                <a:latin typeface="myriad-pro-condensed"/>
              </a:rPr>
              <a:t>L’audacieux : </a:t>
            </a:r>
            <a:r>
              <a:rPr lang="fr-FR" sz="1400" b="0" i="0" dirty="0">
                <a:solidFill>
                  <a:srgbClr val="5A5A5A"/>
                </a:solidFill>
                <a:effectLst/>
                <a:latin typeface="myriad-pro-condensed"/>
              </a:rPr>
              <a:t>Le</a:t>
            </a:r>
            <a:r>
              <a:rPr lang="fr-FR" sz="1400" b="1" i="0" dirty="0">
                <a:solidFill>
                  <a:srgbClr val="5A5A5A"/>
                </a:solidFill>
                <a:effectLst/>
                <a:latin typeface="myriad-pro-condensed"/>
              </a:rPr>
              <a:t> </a:t>
            </a:r>
            <a:r>
              <a:rPr lang="fr-FR" sz="1400" b="1" i="0" u="none" strike="noStrike" dirty="0">
                <a:solidFill>
                  <a:srgbClr val="5A5A5A"/>
                </a:solidFill>
                <a:effectLst/>
                <a:latin typeface="myriad-pro-condensed"/>
                <a:hlinkClick r:id="rId10"/>
              </a:rPr>
              <a:t>Pinot Gris d’Alsace</a:t>
            </a:r>
            <a:r>
              <a:rPr lang="fr-FR" sz="1400" b="1" i="0" dirty="0">
                <a:solidFill>
                  <a:srgbClr val="5A5A5A"/>
                </a:solidFill>
                <a:effectLst/>
                <a:latin typeface="myriad-pro-condensed"/>
              </a:rPr>
              <a:t> </a:t>
            </a:r>
            <a:r>
              <a:rPr lang="fr-FR" sz="1400" b="0" i="0" dirty="0">
                <a:solidFill>
                  <a:srgbClr val="5A5A5A"/>
                </a:solidFill>
                <a:effectLst/>
                <a:latin typeface="myriad-pro-condensed"/>
              </a:rPr>
              <a:t>empiète volontiers sur le territoire des vins rouges, avec une prédilection pour les rôtis et les </a:t>
            </a:r>
            <a:r>
              <a:rPr lang="fr-FR" sz="1400" b="1" i="0" dirty="0">
                <a:effectLst/>
                <a:latin typeface="myriad-pro-condensed"/>
              </a:rPr>
              <a:t>viandes blanches mijotées</a:t>
            </a:r>
            <a:r>
              <a:rPr lang="fr-FR" sz="1400" b="0" i="0" dirty="0">
                <a:effectLst/>
                <a:latin typeface="myriad-pro-condensed"/>
              </a:rPr>
              <a:t>, mais aussi pour les produits tripiers </a:t>
            </a:r>
            <a:r>
              <a:rPr lang="fr-FR" sz="1400" b="1" i="0" dirty="0">
                <a:effectLst/>
                <a:latin typeface="myriad-pro-condensed"/>
              </a:rPr>
              <a:t>(foies, rognons…). </a:t>
            </a:r>
          </a:p>
          <a:p>
            <a:pPr algn="l"/>
            <a:endParaRPr lang="fr-FR" sz="1400" b="0" i="0" dirty="0">
              <a:solidFill>
                <a:schemeClr val="tx2">
                  <a:lumMod val="75000"/>
                </a:schemeClr>
              </a:solidFill>
              <a:effectLst/>
              <a:latin typeface="myriad-pro-condensed"/>
            </a:endParaRPr>
          </a:p>
          <a:p>
            <a:pPr algn="l"/>
            <a:r>
              <a:rPr lang="fr-FR" b="1" i="0" dirty="0">
                <a:effectLst/>
                <a:latin typeface="myriad-pro-condensed"/>
              </a:rPr>
              <a:t>Avec le fromage</a:t>
            </a:r>
          </a:p>
          <a:p>
            <a:pPr algn="l"/>
            <a:r>
              <a:rPr lang="fr-FR" sz="1400" b="1" i="0" dirty="0">
                <a:solidFill>
                  <a:srgbClr val="C00000"/>
                </a:solidFill>
                <a:effectLst/>
                <a:latin typeface="myriad-pro-condensed"/>
              </a:rPr>
              <a:t> </a:t>
            </a:r>
            <a:r>
              <a:rPr lang="fr-FR" sz="1400" b="0" i="0" dirty="0">
                <a:solidFill>
                  <a:srgbClr val="5A5A5A"/>
                </a:solidFill>
                <a:effectLst/>
                <a:latin typeface="myriad-pro-condensed"/>
              </a:rPr>
              <a:t>Le </a:t>
            </a:r>
            <a:r>
              <a:rPr lang="fr-FR" sz="1400" b="1" i="0" u="none" strike="noStrike" dirty="0">
                <a:solidFill>
                  <a:srgbClr val="5A5A5A"/>
                </a:solidFill>
                <a:effectLst/>
                <a:latin typeface="myriad-pro-condensed"/>
                <a:hlinkClick r:id="rId10"/>
              </a:rPr>
              <a:t>Pinot Gris d’Alsace</a:t>
            </a:r>
            <a:r>
              <a:rPr lang="fr-FR" sz="1400" b="0" i="0" dirty="0">
                <a:solidFill>
                  <a:srgbClr val="5A5A5A"/>
                </a:solidFill>
                <a:effectLst/>
                <a:latin typeface="myriad-pro-condensed"/>
              </a:rPr>
              <a:t> joue la carte du charme et de l’opulence pour accompagner les fromages de </a:t>
            </a:r>
            <a:r>
              <a:rPr lang="fr-FR" sz="1400" b="0" i="0" dirty="0">
                <a:effectLst/>
                <a:latin typeface="myriad-pro-condensed"/>
              </a:rPr>
              <a:t>montagne </a:t>
            </a:r>
            <a:r>
              <a:rPr lang="fr-FR" sz="1400" b="1" i="0" dirty="0">
                <a:effectLst/>
                <a:latin typeface="myriad-pro-condensed"/>
              </a:rPr>
              <a:t>(Comté, Gruyère, Abondance…).</a:t>
            </a:r>
          </a:p>
          <a:p>
            <a:pPr algn="l"/>
            <a:endParaRPr lang="fr-FR" sz="1400" b="0" i="0" dirty="0">
              <a:solidFill>
                <a:srgbClr val="5A5A5A"/>
              </a:solidFill>
              <a:effectLst/>
              <a:latin typeface="myriad-pro-condensed"/>
            </a:endParaRPr>
          </a:p>
          <a:p>
            <a:pPr algn="l"/>
            <a:r>
              <a:rPr lang="fr-FR" sz="1400" b="0" i="0" dirty="0">
                <a:solidFill>
                  <a:srgbClr val="5A5A5A"/>
                </a:solidFill>
                <a:effectLst/>
                <a:latin typeface="myriad-pro-condensed"/>
              </a:rPr>
              <a:t>Le </a:t>
            </a:r>
            <a:r>
              <a:rPr lang="fr-FR" sz="1400" b="1" i="0" u="none" strike="noStrike" dirty="0">
                <a:solidFill>
                  <a:srgbClr val="5A5A5A"/>
                </a:solidFill>
                <a:effectLst/>
                <a:latin typeface="myriad-pro-condensed"/>
                <a:hlinkClick r:id="rId11"/>
              </a:rPr>
              <a:t>Gewurztraminer d’Alsace</a:t>
            </a:r>
            <a:r>
              <a:rPr lang="fr-FR" sz="1400" b="0" i="0" dirty="0">
                <a:solidFill>
                  <a:srgbClr val="5A5A5A"/>
                </a:solidFill>
                <a:effectLst/>
                <a:latin typeface="myriad-pro-condensed"/>
              </a:rPr>
              <a:t> déploie un caractère affirmé, à la mesure des forts en goût </a:t>
            </a:r>
            <a:r>
              <a:rPr lang="fr-FR" sz="1400" b="1" i="0" dirty="0">
                <a:effectLst/>
                <a:latin typeface="myriad-pro-condensed"/>
              </a:rPr>
              <a:t>(Munster, Livarot, Maroilles…), </a:t>
            </a:r>
            <a:r>
              <a:rPr lang="fr-FR" sz="1400" b="0" i="0" dirty="0">
                <a:effectLst/>
                <a:latin typeface="myriad-pro-condensed"/>
              </a:rPr>
              <a:t>qu’il enveloppe de ses arômes riches et épicés et de ses nuances à l</a:t>
            </a:r>
            <a:r>
              <a:rPr lang="fr-FR" sz="1400" b="0" i="0" dirty="0">
                <a:solidFill>
                  <a:srgbClr val="5A5A5A"/>
                </a:solidFill>
                <a:effectLst/>
                <a:latin typeface="myriad-pro-condensed"/>
              </a:rPr>
              <a:t>a fois douces et puissantes.</a:t>
            </a:r>
            <a:endParaRPr lang="fr-FR" b="0" i="0" dirty="0">
              <a:solidFill>
                <a:srgbClr val="5A5A5A"/>
              </a:solidFill>
              <a:effectLst/>
              <a:latin typeface="myriad-pro-condensed"/>
            </a:endParaRPr>
          </a:p>
          <a:p>
            <a:endParaRPr lang="fr-BE" dirty="0"/>
          </a:p>
        </p:txBody>
      </p:sp>
      <p:pic>
        <p:nvPicPr>
          <p:cNvPr id="4098" name="Picture 2">
            <a:extLst>
              <a:ext uri="{FF2B5EF4-FFF2-40B4-BE49-F238E27FC236}">
                <a16:creationId xmlns:a16="http://schemas.microsoft.com/office/drawing/2014/main" id="{5107F478-1BDB-DEF3-ED60-8CFA2DC8404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682065" y="4700586"/>
            <a:ext cx="1440160" cy="156910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AF470911-B8AC-B5AA-FCA2-01A7DC7C6909}"/>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82065" y="1453682"/>
            <a:ext cx="1440160" cy="156910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CD93DB00-91E9-741B-6AFF-2392B8F37600}"/>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88162" y="3077134"/>
            <a:ext cx="1440161" cy="1569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16164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9924D1ECC420D47A2456556BC94F7370400BDF4491DEA4973499845289601F88B9F" ma:contentTypeVersion="55" ma:contentTypeDescription="Create a new document." ma:contentTypeScope="" ma:versionID="41eb558a2b826e6e4f9defd990175bec">
  <xsd:schema xmlns:xsd="http://www.w3.org/2001/XMLSchema" xmlns:xs="http://www.w3.org/2001/XMLSchema" xmlns:p="http://schemas.microsoft.com/office/2006/metadata/properties" xmlns:ns2="6d93d202-47fc-4405-873a-cab67cc5f1b2" xmlns:ns3="64acb2c5-0a2b-4bda-bd34-58e36cbb80d2" targetNamespace="http://schemas.microsoft.com/office/2006/metadata/properties" ma:root="true" ma:fieldsID="19deea0185cf7bc57eee9b90b1ba2ace" ns2:_="" ns3:_="">
    <xsd:import namespace="6d93d202-47fc-4405-873a-cab67cc5f1b2"/>
    <xsd:import namespace="64acb2c5-0a2b-4bda-bd34-58e36cbb80d2"/>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element ref="ns3:Description0" minOccurs="0"/>
                <xsd:element ref="ns3:Compon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3d202-47fc-4405-873a-cab67cc5f1b2"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dc79c007-7f28-4db9-9ba1-525d19a3279b}"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80C6DD30-196A-4C6B-B1BF-A43F3B8ACD4F}" ma:internalName="CSXSubmissionMarket" ma:readOnly="false" ma:showField="MarketName" ma:web="6d93d202-47fc-4405-873a-cab67cc5f1b2">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bb16b974-ed24-4278-8820-8e232d38904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7E2D4CA2-442A-4FDA-AA57-71B8C7B2C53C}" ma:internalName="InProjectListLookup" ma:readOnly="true" ma:showField="InProjectLis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fd9a49dc-3dbf-4047-b62d-1d587abe7b40}"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7E2D4CA2-442A-4FDA-AA57-71B8C7B2C53C}" ma:internalName="LastCompleteVersionLookup" ma:readOnly="true" ma:showField="LastComplete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7E2D4CA2-442A-4FDA-AA57-71B8C7B2C53C}" ma:internalName="LastPreviewErrorLookup" ma:readOnly="true" ma:showField="LastPreviewError"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7E2D4CA2-442A-4FDA-AA57-71B8C7B2C53C}" ma:internalName="LastPreviewResultLookup" ma:readOnly="true" ma:showField="LastPreviewResul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7E2D4CA2-442A-4FDA-AA57-71B8C7B2C53C}" ma:internalName="LastPreviewAttemptDateLookup" ma:readOnly="true" ma:showField="LastPreviewAttemptDat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7E2D4CA2-442A-4FDA-AA57-71B8C7B2C53C}" ma:internalName="LastPreviewedByLookup" ma:readOnly="true" ma:showField="LastPreviewedBy"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7E2D4CA2-442A-4FDA-AA57-71B8C7B2C53C}" ma:internalName="LastPreviewTimeLookup" ma:readOnly="true" ma:showField="LastPreviewTi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7E2D4CA2-442A-4FDA-AA57-71B8C7B2C53C}" ma:internalName="LastPreviewVersionLookup" ma:readOnly="true" ma:showField="LastPreview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7E2D4CA2-442A-4FDA-AA57-71B8C7B2C53C}" ma:internalName="LastPublishErrorLookup" ma:readOnly="true" ma:showField="LastPublishError"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7E2D4CA2-442A-4FDA-AA57-71B8C7B2C53C}" ma:internalName="LastPublishResultLookup" ma:readOnly="true" ma:showField="LastPublishResul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7E2D4CA2-442A-4FDA-AA57-71B8C7B2C53C}" ma:internalName="LastPublishAttemptDateLookup" ma:readOnly="true" ma:showField="LastPublishAttemptDat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7E2D4CA2-442A-4FDA-AA57-71B8C7B2C53C}" ma:internalName="LastPublishedByLookup" ma:readOnly="true" ma:showField="LastPublishedBy"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7E2D4CA2-442A-4FDA-AA57-71B8C7B2C53C}" ma:internalName="LastPublishTimeLookup" ma:readOnly="true" ma:showField="LastPublishTi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7E2D4CA2-442A-4FDA-AA57-71B8C7B2C53C}" ma:internalName="LastPublishVersionLookup" ma:readOnly="true" ma:showField="LastPublish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4CDE398E-75A7-4993-8C61-2BFD31F64754}" ma:internalName="LocLastLocAttemptVersionLookup" ma:readOnly="false" ma:showField="LastLocAttemptVersion" ma:web="6d93d202-47fc-4405-873a-cab67cc5f1b2">
      <xsd:simpleType>
        <xsd:restriction base="dms:Lookup"/>
      </xsd:simpleType>
    </xsd:element>
    <xsd:element name="LocLastLocAttemptVersionTypeLookup" ma:index="72" nillable="true" ma:displayName="Loc Last Loc Attempt Version Type" ma:default="" ma:list="{4CDE398E-75A7-4993-8C61-2BFD31F64754}" ma:internalName="LocLastLocAttemptVersionTypeLookup" ma:readOnly="true" ma:showField="LastLocAttemptVersionType" ma:web="6d93d202-47fc-4405-873a-cab67cc5f1b2">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4CDE398E-75A7-4993-8C61-2BFD31F64754}" ma:internalName="LocNewPublishedVersionLookup" ma:readOnly="true" ma:showField="NewPublishedVersion" ma:web="6d93d202-47fc-4405-873a-cab67cc5f1b2">
      <xsd:simpleType>
        <xsd:restriction base="dms:Lookup"/>
      </xsd:simpleType>
    </xsd:element>
    <xsd:element name="LocOverallHandbackStatusLookup" ma:index="76" nillable="true" ma:displayName="Loc Overall Handback Status" ma:default="" ma:list="{4CDE398E-75A7-4993-8C61-2BFD31F64754}" ma:internalName="LocOverallHandbackStatusLookup" ma:readOnly="true" ma:showField="OverallHandbackStatus" ma:web="6d93d202-47fc-4405-873a-cab67cc5f1b2">
      <xsd:simpleType>
        <xsd:restriction base="dms:Lookup"/>
      </xsd:simpleType>
    </xsd:element>
    <xsd:element name="LocOverallLocStatusLookup" ma:index="77" nillable="true" ma:displayName="Loc Overall Localize Status" ma:default="" ma:list="{4CDE398E-75A7-4993-8C61-2BFD31F64754}" ma:internalName="LocOverallLocStatusLookup" ma:readOnly="true" ma:showField="OverallLocStatus" ma:web="6d93d202-47fc-4405-873a-cab67cc5f1b2">
      <xsd:simpleType>
        <xsd:restriction base="dms:Lookup"/>
      </xsd:simpleType>
    </xsd:element>
    <xsd:element name="LocOverallPreviewStatusLookup" ma:index="78" nillable="true" ma:displayName="Loc Overall Preview Status" ma:default="" ma:list="{4CDE398E-75A7-4993-8C61-2BFD31F64754}" ma:internalName="LocOverallPreviewStatusLookup" ma:readOnly="true" ma:showField="OverallPreviewStatus" ma:web="6d93d202-47fc-4405-873a-cab67cc5f1b2">
      <xsd:simpleType>
        <xsd:restriction base="dms:Lookup"/>
      </xsd:simpleType>
    </xsd:element>
    <xsd:element name="LocOverallPublishStatusLookup" ma:index="79" nillable="true" ma:displayName="Loc Overall Publish Status" ma:default="" ma:list="{4CDE398E-75A7-4993-8C61-2BFD31F64754}" ma:internalName="LocOverallPublishStatusLookup" ma:readOnly="true" ma:showField="OverallPublishStatus" ma:web="6d93d202-47fc-4405-873a-cab67cc5f1b2">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4CDE398E-75A7-4993-8C61-2BFD31F64754}" ma:internalName="LocProcessedForHandoffsLookup" ma:readOnly="true" ma:showField="ProcessedForHandoffs" ma:web="6d93d202-47fc-4405-873a-cab67cc5f1b2">
      <xsd:simpleType>
        <xsd:restriction base="dms:Lookup"/>
      </xsd:simpleType>
    </xsd:element>
    <xsd:element name="LocProcessedForMarketsLookup" ma:index="82" nillable="true" ma:displayName="Loc Processed For Markets" ma:default="" ma:list="{4CDE398E-75A7-4993-8C61-2BFD31F64754}" ma:internalName="LocProcessedForMarketsLookup" ma:readOnly="true" ma:showField="ProcessedForMarkets" ma:web="6d93d202-47fc-4405-873a-cab67cc5f1b2">
      <xsd:simpleType>
        <xsd:restriction base="dms:Lookup"/>
      </xsd:simpleType>
    </xsd:element>
    <xsd:element name="LocPublishedDependentAssetsLookup" ma:index="83" nillable="true" ma:displayName="Loc Published Dependent Assets" ma:default="" ma:list="{4CDE398E-75A7-4993-8C61-2BFD31F64754}" ma:internalName="LocPublishedDependentAssetsLookup" ma:readOnly="true" ma:showField="PublishedDependentAssets" ma:web="6d93d202-47fc-4405-873a-cab67cc5f1b2">
      <xsd:simpleType>
        <xsd:restriction base="dms:Lookup"/>
      </xsd:simpleType>
    </xsd:element>
    <xsd:element name="LocPublishedLinkedAssetsLookup" ma:index="84" nillable="true" ma:displayName="Loc Published Linked Assets" ma:default="" ma:list="{4CDE398E-75A7-4993-8C61-2BFD31F64754}" ma:internalName="LocPublishedLinkedAssetsLookup" ma:readOnly="true" ma:showField="PublishedLinkedAssets" ma:web="6d93d202-47fc-4405-873a-cab67cc5f1b2">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db560eb5-700a-4f94-8fda-b57de4261f12}"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80C6DD30-196A-4C6B-B1BF-A43F3B8ACD4F}" ma:internalName="Markets" ma:readOnly="false" ma:showField="MarketNa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7E2D4CA2-442A-4FDA-AA57-71B8C7B2C53C}" ma:internalName="NumOfRatingsLookup" ma:readOnly="true" ma:showField="NumOfRatings"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7E2D4CA2-442A-4FDA-AA57-71B8C7B2C53C}" ma:internalName="PublishStatusLookup" ma:readOnly="false" ma:showField="PublishStatus"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6e3f7319-fb8f-4449-8902-000ab73a8566}"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11d213f5-ec09-44b6-a8be-9da225be7a8d}" ma:internalName="TaxCatchAll" ma:showField="CatchAllData"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11d213f5-ec09-44b6-a8be-9da225be7a8d}" ma:internalName="TaxCatchAllLabel" ma:readOnly="true" ma:showField="CatchAllDataLabel"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4acb2c5-0a2b-4bda-bd34-58e36cbb80d2" elementFormDefault="qualified">
    <xsd:import namespace="http://schemas.microsoft.com/office/2006/documentManagement/types"/>
    <xsd:import namespace="http://schemas.microsoft.com/office/infopath/2007/PartnerControls"/>
    <xsd:element name="Description0" ma:index="134" nillable="true" ma:displayName="Description" ma:internalName="Description0">
      <xsd:simpleType>
        <xsd:restriction base="dms:Note"/>
      </xsd:simpleType>
    </xsd:element>
    <xsd:element name="Component" ma:index="135" nillable="true" ma:displayName="Component" ma:internalName="Component">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cquiredFrom xmlns="6d93d202-47fc-4405-873a-cab67cc5f1b2" xsi:nil="true"/>
    <IsSearchable xmlns="6d93d202-47fc-4405-873a-cab67cc5f1b2">true</IsSearchable>
    <EditorialStatus xmlns="6d93d202-47fc-4405-873a-cab67cc5f1b2">Complete</EditorialStatus>
    <OriginAsset xmlns="6d93d202-47fc-4405-873a-cab67cc5f1b2" xsi:nil="true"/>
    <ThumbnailAssetId xmlns="6d93d202-47fc-4405-873a-cab67cc5f1b2" xsi:nil="true"/>
    <TrustLevel xmlns="6d93d202-47fc-4405-873a-cab67cc5f1b2">3 Community New</TrustLevel>
    <MarketSpecific xmlns="6d93d202-47fc-4405-873a-cab67cc5f1b2">true</MarketSpecific>
    <TPNamespace xmlns="6d93d202-47fc-4405-873a-cab67cc5f1b2" xsi:nil="true"/>
    <DirectSourceMarket xmlns="6d93d202-47fc-4405-873a-cab67cc5f1b2">english</DirectSourceMarket>
    <MachineTranslated xmlns="6d93d202-47fc-4405-873a-cab67cc5f1b2">false</MachineTranslated>
    <PlannedPubDate xmlns="6d93d202-47fc-4405-873a-cab67cc5f1b2" xsi:nil="true"/>
    <SubmitterId xmlns="6d93d202-47fc-4405-873a-cab67cc5f1b2">9c60ae39-ee33-43c2-b863-454968d0f2cc</SubmitterId>
    <Downloads xmlns="6d93d202-47fc-4405-873a-cab67cc5f1b2">0</Downloads>
    <OriginalSourceMarket xmlns="6d93d202-47fc-4405-873a-cab67cc5f1b2">english</OriginalSourceMarket>
    <PublishTargets xmlns="6d93d202-47fc-4405-873a-cab67cc5f1b2">OfficeOnline</PublishTargets>
    <ArtSampleDocs xmlns="6d93d202-47fc-4405-873a-cab67cc5f1b2" xsi:nil="true"/>
    <ApprovalLog xmlns="6d93d202-47fc-4405-873a-cab67cc5f1b2" xsi:nil="true"/>
    <ApprovalStatus xmlns="6d93d202-47fc-4405-873a-cab67cc5f1b2">InProgress</ApprovalStatus>
    <TPComponent xmlns="6d93d202-47fc-4405-873a-cab67cc5f1b2">PPTFiles</TPComponent>
    <EditorialTags xmlns="6d93d202-47fc-4405-873a-cab67cc5f1b2" xsi:nil="true"/>
    <TPExecutable xmlns="6d93d202-47fc-4405-873a-cab67cc5f1b2" xsi:nil="true"/>
    <LastHandOff xmlns="6d93d202-47fc-4405-873a-cab67cc5f1b2" xsi:nil="true"/>
    <BusinessGroup xmlns="6d93d202-47fc-4405-873a-cab67cc5f1b2" xsi:nil="true"/>
    <TPAppVersion xmlns="6d93d202-47fc-4405-873a-cab67cc5f1b2">12</TPAppVersion>
    <VoteCount xmlns="6d93d202-47fc-4405-873a-cab67cc5f1b2" xsi:nil="true"/>
    <APAuthor xmlns="6d93d202-47fc-4405-873a-cab67cc5f1b2">
      <UserInfo>
        <DisplayName>_o14migrate</DisplayName>
        <AccountId>266</AccountId>
        <AccountType/>
      </UserInfo>
    </APAuthor>
    <TPCommandLine xmlns="6d93d202-47fc-4405-873a-cab67cc5f1b2">{PP} /n {FilePath}</TPCommandLine>
    <UACurrentWords xmlns="6d93d202-47fc-4405-873a-cab67cc5f1b2" xsi:nil="true"/>
    <AssetId xmlns="6d93d202-47fc-4405-873a-cab67cc5f1b2">TP030007516</AssetId>
    <Manager xmlns="6d93d202-47fc-4405-873a-cab67cc5f1b2" xsi:nil="true"/>
    <NumericId xmlns="6d93d202-47fc-4405-873a-cab67cc5f1b2">-1</NumericId>
    <Component xmlns="64acb2c5-0a2b-4bda-bd34-58e36cbb80d2" xsi:nil="true"/>
    <HandoffToMSDN xmlns="6d93d202-47fc-4405-873a-cab67cc5f1b2" xsi:nil="true"/>
    <Markets xmlns="6d93d202-47fc-4405-873a-cab67cc5f1b2">
      <Value>2</Value>
    </Markets>
    <UALocComments xmlns="6d93d202-47fc-4405-873a-cab67cc5f1b2" xsi:nil="true"/>
    <UALocRecommendation xmlns="6d93d202-47fc-4405-873a-cab67cc5f1b2">Localize</UALocRecommendation>
    <AssetStart xmlns="6d93d202-47fc-4405-873a-cab67cc5f1b2">2010-04-16T14:00:43+00:00</AssetStart>
    <CrawlForDependencies xmlns="6d93d202-47fc-4405-873a-cab67cc5f1b2">false</CrawlForDependencies>
    <LastModifiedDateTime xmlns="6d93d202-47fc-4405-873a-cab67cc5f1b2" xsi:nil="true"/>
    <LastPublishResultLookup xmlns="6d93d202-47fc-4405-873a-cab67cc5f1b2" xsi:nil="true"/>
    <PublishStatusLookup xmlns="6d93d202-47fc-4405-873a-cab67cc5f1b2">
      <Value>327996</Value>
      <Value>502686</Value>
    </PublishStatusLookup>
    <AverageRating xmlns="6d93d202-47fc-4405-873a-cab67cc5f1b2" xsi:nil="true"/>
    <CSXUpdate xmlns="6d93d202-47fc-4405-873a-cab67cc5f1b2">false</CSXUpdate>
    <UAProjectedTotalWords xmlns="6d93d202-47fc-4405-873a-cab67cc5f1b2" xsi:nil="true"/>
    <AssetExpire xmlns="6d93d202-47fc-4405-873a-cab67cc5f1b2">2100-01-01T00:00:00+00:00</AssetExpire>
    <AssetType xmlns="6d93d202-47fc-4405-873a-cab67cc5f1b2">TP</AssetType>
    <IntlLangReviewDate xmlns="6d93d202-47fc-4405-873a-cab67cc5f1b2" xsi:nil="true"/>
    <TPFriendlyName xmlns="6d93d202-47fc-4405-873a-cab67cc5f1b2">Thème vin - Verre de vin zoom</TPFriendlyName>
    <IntlLangReview xmlns="6d93d202-47fc-4405-873a-cab67cc5f1b2" xsi:nil="true"/>
    <OOCacheId xmlns="6d93d202-47fc-4405-873a-cab67cc5f1b2" xsi:nil="true"/>
    <PolicheckWords xmlns="6d93d202-47fc-4405-873a-cab67cc5f1b2" xsi:nil="true"/>
    <TemplateStatus xmlns="6d93d202-47fc-4405-873a-cab67cc5f1b2">Complete</TemplateStatus>
    <CSXSubmissionMarket xmlns="6d93d202-47fc-4405-873a-cab67cc5f1b2" xsi:nil="true"/>
    <FriendlyTitle xmlns="6d93d202-47fc-4405-873a-cab67cc5f1b2" xsi:nil="true"/>
    <TPLaunchHelpLinkType xmlns="6d93d202-47fc-4405-873a-cab67cc5f1b2" xsi:nil="true"/>
    <Providers xmlns="6d93d202-47fc-4405-873a-cab67cc5f1b2" xsi:nil="true"/>
    <SourceTitle xmlns="6d93d202-47fc-4405-873a-cab67cc5f1b2">Thème vin - Verre de vin zoom</SourceTitle>
    <TemplateTemplateType xmlns="6d93d202-47fc-4405-873a-cab67cc5f1b2">PowerPoint 12 Default</TemplateTemplateType>
    <TimesCloned xmlns="6d93d202-47fc-4405-873a-cab67cc5f1b2" xsi:nil="true"/>
    <ClipArtFilename xmlns="6d93d202-47fc-4405-873a-cab67cc5f1b2" xsi:nil="true"/>
    <APDescription xmlns="6d93d202-47fc-4405-873a-cab67cc5f1b2" xsi:nil="true"/>
    <TPApplication xmlns="6d93d202-47fc-4405-873a-cab67cc5f1b2">PowerPoint</TPApplication>
    <CSXHash xmlns="6d93d202-47fc-4405-873a-cab67cc5f1b2">1XJb187mP71rWnU1dyhcXuRrGdM=</CSXHash>
    <PrimaryImageGen xmlns="6d93d202-47fc-4405-873a-cab67cc5f1b2">true</PrimaryImageGen>
    <ContentItem xmlns="6d93d202-47fc-4405-873a-cab67cc5f1b2" xsi:nil="true"/>
    <IsDeleted xmlns="6d93d202-47fc-4405-873a-cab67cc5f1b2">false</IsDeleted>
    <ShowIn xmlns="6d93d202-47fc-4405-873a-cab67cc5f1b2">Show everywhere</ShowIn>
    <BugNumber xmlns="6d93d202-47fc-4405-873a-cab67cc5f1b2" xsi:nil="true"/>
    <LegacyData xmlns="6d93d202-47fc-4405-873a-cab67cc5f1b2">ListingID:;Manager:;BuildStatus:Publish Passed;MockupPath:</LegacyData>
    <TPLaunchHelpLink xmlns="6d93d202-47fc-4405-873a-cab67cc5f1b2" xsi:nil="true"/>
    <Milestone xmlns="6d93d202-47fc-4405-873a-cab67cc5f1b2" xsi:nil="true"/>
    <UANotes xmlns="6d93d202-47fc-4405-873a-cab67cc5f1b2" xsi:nil="true"/>
    <Description0 xmlns="64acb2c5-0a2b-4bda-bd34-58e36cbb80d2" xsi:nil="true"/>
    <IntlLangReviewer xmlns="6d93d202-47fc-4405-873a-cab67cc5f1b2" xsi:nil="true"/>
    <IntlLocPriority xmlns="6d93d202-47fc-4405-873a-cab67cc5f1b2" xsi:nil="true"/>
    <OpenTemplate xmlns="6d93d202-47fc-4405-873a-cab67cc5f1b2">true</OpenTemplate>
    <Provider xmlns="6d93d202-47fc-4405-873a-cab67cc5f1b2" xsi:nil="true"/>
    <CSXSubmissionDate xmlns="6d93d202-47fc-4405-873a-cab67cc5f1b2">2009-10-11T07:00:00+00:00</CSXSubmissionDate>
    <TPClientViewer xmlns="6d93d202-47fc-4405-873a-cab67cc5f1b2" xsi:nil="true"/>
    <DSATActionTaken xmlns="6d93d202-47fc-4405-873a-cab67cc5f1b2" xsi:nil="true"/>
    <APEditor xmlns="6d93d202-47fc-4405-873a-cab67cc5f1b2">
      <UserInfo>
        <DisplayName>_o14migrate</DisplayName>
        <AccountId>266</AccountId>
        <AccountType/>
      </UserInfo>
    </APEditor>
    <TPInstallLocation xmlns="6d93d202-47fc-4405-873a-cab67cc5f1b2">{My Templates}</TPInstallLocation>
    <OutputCachingOn xmlns="6d93d202-47fc-4405-873a-cab67cc5f1b2">false</OutputCachingOn>
    <ParentAssetId xmlns="6d93d202-47fc-4405-873a-cab67cc5f1b2" xsi:nil="true"/>
    <LocManualTestRequired xmlns="6d93d202-47fc-4405-873a-cab67cc5f1b2">false</LocManualTestRequired>
    <LocalizationTagsTaxHTField0 xmlns="6d93d202-47fc-4405-873a-cab67cc5f1b2">
      <Terms xmlns="http://schemas.microsoft.com/office/infopath/2007/PartnerControls"/>
    </LocalizationTagsTaxHTField0>
    <CampaignTagsTaxHTField0 xmlns="6d93d202-47fc-4405-873a-cab67cc5f1b2">
      <Terms xmlns="http://schemas.microsoft.com/office/infopath/2007/PartnerControls"/>
    </CampaignTagsTaxHTField0>
    <LocLastLocAttemptVersionLookup xmlns="6d93d202-47fc-4405-873a-cab67cc5f1b2">169948</LocLastLocAttemptVersionLookup>
    <InternalTagsTaxHTField0 xmlns="6d93d202-47fc-4405-873a-cab67cc5f1b2">
      <Terms xmlns="http://schemas.microsoft.com/office/infopath/2007/PartnerControls"/>
    </InternalTagsTaxHTField0>
    <LocRecommendedHandoff xmlns="6d93d202-47fc-4405-873a-cab67cc5f1b2" xsi:nil="true"/>
    <BlockPublish xmlns="6d93d202-47fc-4405-873a-cab67cc5f1b2">false</BlockPublish>
    <LocComments xmlns="6d93d202-47fc-4405-873a-cab67cc5f1b2" xsi:nil="true"/>
    <TaxCatchAll xmlns="6d93d202-47fc-4405-873a-cab67cc5f1b2"/>
    <OriginalRelease xmlns="6d93d202-47fc-4405-873a-cab67cc5f1b2">14</OriginalRelease>
    <RecommendationsModifier xmlns="6d93d202-47fc-4405-873a-cab67cc5f1b2" xsi:nil="true"/>
    <ScenarioTagsTaxHTField0 xmlns="6d93d202-47fc-4405-873a-cab67cc5f1b2">
      <Terms xmlns="http://schemas.microsoft.com/office/infopath/2007/PartnerControls"/>
    </ScenarioTagsTaxHTField0>
    <FeatureTagsTaxHTField0 xmlns="6d93d202-47fc-4405-873a-cab67cc5f1b2">
      <Terms xmlns="http://schemas.microsoft.com/office/infopath/2007/PartnerControls"/>
    </FeatureTagsTaxHTField0>
    <LocMarketGroupTiers2 xmlns="6d93d202-47fc-4405-873a-cab67cc5f1b2" xsi:nil="true"/>
  </documentManagement>
</p:properties>
</file>

<file path=customXml/itemProps1.xml><?xml version="1.0" encoding="utf-8"?>
<ds:datastoreItem xmlns:ds="http://schemas.openxmlformats.org/officeDocument/2006/customXml" ds:itemID="{DBBC7FD9-A150-49B9-958E-F10BD64D6ACF}">
  <ds:schemaRefs>
    <ds:schemaRef ds:uri="http://schemas.microsoft.com/sharepoint/v3/contenttype/forms"/>
  </ds:schemaRefs>
</ds:datastoreItem>
</file>

<file path=customXml/itemProps2.xml><?xml version="1.0" encoding="utf-8"?>
<ds:datastoreItem xmlns:ds="http://schemas.openxmlformats.org/officeDocument/2006/customXml" ds:itemID="{4F3A679D-3DAF-4DFB-AB51-9F3CE48A7A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3d202-47fc-4405-873a-cab67cc5f1b2"/>
    <ds:schemaRef ds:uri="64acb2c5-0a2b-4bda-bd34-58e36cbb8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0320FAE-C1A6-4E60-9437-C7140ED06CB9}">
  <ds:schemaRefs>
    <ds:schemaRef ds:uri="http://schemas.microsoft.com/office/2006/metadata/properties"/>
    <ds:schemaRef ds:uri="http://schemas.microsoft.com/office/infopath/2007/PartnerControls"/>
    <ds:schemaRef ds:uri="6d93d202-47fc-4405-873a-cab67cc5f1b2"/>
    <ds:schemaRef ds:uri="64acb2c5-0a2b-4bda-bd34-58e36cbb80d2"/>
  </ds:schemaRefs>
</ds:datastoreItem>
</file>

<file path=docProps/app.xml><?xml version="1.0" encoding="utf-8"?>
<Properties xmlns="http://schemas.openxmlformats.org/officeDocument/2006/extended-properties" xmlns:vt="http://schemas.openxmlformats.org/officeDocument/2006/docPropsVTypes">
  <Template>Thème vin - Verre de vin zoom</Template>
  <TotalTime>735</TotalTime>
  <Words>2650</Words>
  <Application>Microsoft Office PowerPoint</Application>
  <PresentationFormat>Affichage à l'écran (4:3)</PresentationFormat>
  <Paragraphs>480</Paragraphs>
  <Slides>20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Arial</vt:lpstr>
      <vt:lpstr>Calibri</vt:lpstr>
      <vt:lpstr>myriad-pro-condensed</vt:lpstr>
      <vt:lpstr>Tahoma</vt:lpstr>
      <vt:lpstr>Times New Roman</vt:lpstr>
      <vt:lpstr>Thème Office</vt:lpstr>
      <vt:lpstr>Initiation au monde du vin </vt:lpstr>
      <vt:lpstr>Initiation au monde du vin </vt:lpstr>
      <vt:lpstr>Initiation au monde du vin </vt:lpstr>
      <vt:lpstr>Initiation au monde du vin </vt:lpstr>
      <vt:lpstr>Initiation au monde du vin </vt:lpstr>
      <vt:lpstr>Initiation au monde du vin</vt:lpstr>
      <vt:lpstr>Initiation au monde du vin L’Alsace </vt:lpstr>
      <vt:lpstr>Initiation au monde du vin L’Alsace </vt:lpstr>
      <vt:lpstr>Initiation au monde du vin L’Alsace </vt:lpstr>
      <vt:lpstr>Initiation au monde du vin L’Alsace </vt:lpstr>
      <vt:lpstr>Initiation au monde du vin L’Alsace </vt:lpstr>
      <vt:lpstr>Initiation au monde du vin L’Alsace </vt:lpstr>
      <vt:lpstr>Initiation au monde du vin L’Alsace </vt:lpstr>
      <vt:lpstr>Initiation au monde du vin L’Alsace </vt:lpstr>
      <vt:lpstr>Initiation au monde du vin L’Alsace </vt:lpstr>
      <vt:lpstr>Initiation au monde du vin L’Alsace </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Initiation au monde du vin</dc:title>
  <dc:creator>Louis</dc:creator>
  <cp:lastModifiedBy>Louis Vermeersch</cp:lastModifiedBy>
  <cp:revision>69</cp:revision>
  <dcterms:created xsi:type="dcterms:W3CDTF">2023-02-22T15:27:27Z</dcterms:created>
  <dcterms:modified xsi:type="dcterms:W3CDTF">2023-08-03T09:32:30Z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0x01010069924D1ECC420D47A2456556BC94F7370400BDF4491DEA4973499845289601F88B9F</vt:lpwstr>
  </property>
  <property fmtid="{D5CDD505-2E9C-101B-9397-08002B2CF9AE}" pid="3" name="Applications">
    <vt:lpwstr>53;#PowerPoint 12</vt:lpwstr>
  </property>
  <property fmtid="{D5CDD505-2E9C-101B-9397-08002B2CF9AE}" pid="4" name="Order">
    <vt:r8>8581100</vt:r8>
  </property>
  <property fmtid="{D5CDD505-2E9C-101B-9397-08002B2CF9AE}" pid="5" name="APTrustLevel">
    <vt:r8>3</vt:r8>
  </property>
</Properties>
</file>